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 id="286" r:id="rId16"/>
    <p:sldId id="287" r:id="rId17"/>
    <p:sldId id="273" r:id="rId18"/>
    <p:sldId id="276" r:id="rId19"/>
    <p:sldId id="279" r:id="rId20"/>
    <p:sldId id="278" r:id="rId21"/>
    <p:sldId id="277" r:id="rId22"/>
    <p:sldId id="274" r:id="rId23"/>
    <p:sldId id="275" r:id="rId24"/>
    <p:sldId id="295" r:id="rId25"/>
    <p:sldId id="298" r:id="rId26"/>
    <p:sldId id="280" r:id="rId27"/>
    <p:sldId id="281" r:id="rId28"/>
    <p:sldId id="282" r:id="rId29"/>
    <p:sldId id="283" r:id="rId30"/>
    <p:sldId id="284" r:id="rId31"/>
    <p:sldId id="285" r:id="rId32"/>
    <p:sldId id="272" r:id="rId33"/>
    <p:sldId id="271" r:id="rId34"/>
    <p:sldId id="288" r:id="rId35"/>
    <p:sldId id="289" r:id="rId36"/>
    <p:sldId id="290" r:id="rId37"/>
    <p:sldId id="291" r:id="rId38"/>
    <p:sldId id="292" r:id="rId39"/>
    <p:sldId id="293" r:id="rId40"/>
    <p:sldId id="294" r:id="rId41"/>
    <p:sldId id="299" r:id="rId42"/>
    <p:sldId id="261" r:id="rId43"/>
    <p:sldId id="300" r:id="rId44"/>
    <p:sldId id="301" r:id="rId45"/>
    <p:sldId id="302" r:id="rId46"/>
    <p:sldId id="303" r:id="rId47"/>
    <p:sldId id="313" r:id="rId48"/>
    <p:sldId id="322" r:id="rId49"/>
    <p:sldId id="304" r:id="rId50"/>
    <p:sldId id="312" r:id="rId51"/>
    <p:sldId id="323" r:id="rId52"/>
    <p:sldId id="305" r:id="rId53"/>
    <p:sldId id="314" r:id="rId54"/>
    <p:sldId id="324" r:id="rId55"/>
    <p:sldId id="306" r:id="rId56"/>
    <p:sldId id="315" r:id="rId57"/>
    <p:sldId id="325" r:id="rId58"/>
    <p:sldId id="307" r:id="rId59"/>
    <p:sldId id="316" r:id="rId60"/>
    <p:sldId id="326" r:id="rId61"/>
    <p:sldId id="308" r:id="rId62"/>
    <p:sldId id="317" r:id="rId63"/>
    <p:sldId id="327" r:id="rId64"/>
    <p:sldId id="309" r:id="rId65"/>
    <p:sldId id="318" r:id="rId66"/>
    <p:sldId id="328" r:id="rId67"/>
    <p:sldId id="310" r:id="rId68"/>
    <p:sldId id="319" r:id="rId69"/>
    <p:sldId id="329" r:id="rId70"/>
    <p:sldId id="311" r:id="rId71"/>
    <p:sldId id="320" r:id="rId72"/>
    <p:sldId id="330" r:id="rId73"/>
    <p:sldId id="321"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95"/>
    <p:restoredTop sz="94682"/>
  </p:normalViewPr>
  <p:slideViewPr>
    <p:cSldViewPr snapToGrid="0" snapToObjects="1">
      <p:cViewPr varScale="1">
        <p:scale>
          <a:sx n="75" d="100"/>
          <a:sy n="75" d="100"/>
        </p:scale>
        <p:origin x="176"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9/21/22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9/21/22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9/21/22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9/21/22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9/21/22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media/audio1.wav"/><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audio" Target="../media/audio1.wav"/><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audio" Target="../media/audio3.wav"/><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https://www.oxfordsd.org/Page/947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audio" Target="../media/audio1.wav"/><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audio" Target="../media/audio3.wav"/><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ideo" Target="https://www.youtube.com/embed/5bsFp56ugzY?feature=oembed" TargetMode="External"/><Relationship Id="rId5" Type="http://schemas.openxmlformats.org/officeDocument/2006/relationships/audio" Target="../media/audio1.wav"/><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https://www.youtube.com/embed/2q0NlWcTq1Y?feature=oembed"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audio" Target="../media/audio1.wav"/><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research_and_citation/using_research/quoting_paraphrasing_and_summarizing/signal_and_lead_in_phrases.html" TargetMode="Externa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research_and_citation/using_research/quoting_paraphrasing_and_summarizing/signal_and_lead_in_phrases.html"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audio" Target="../media/audio1.wav"/><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audio" Target="../media/audio1.wav"/><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https://dev.owl.purdue.edu/owl/research_and_citation/mla_style/mla_formatting_and_style_guide/mla_formatting_and_style_guide.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freepngimg.com/png/65435-thumb-icons-button-up-computer-facebook-thumbs" TargetMode="External"/><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hyperlink" Target="https://openclipart.org/detail/285479/thumbs-down-circle" TargetMode="External"/><Relationship Id="rId4" Type="http://schemas.openxmlformats.org/officeDocument/2006/relationships/image" Target="../media/image32.png"/><Relationship Id="rId9"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research_and_citation/mla_style/mla_formatting_and_style_guide/mla_works_cited_electronic_sources.html"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13.sv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research_and_citation/mla_style/mla_formatting_and_style_guide/mla_works_cited_electronic_sources.html"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46.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48.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35.svg"/><Relationship Id="rId2" Type="http://schemas.openxmlformats.org/officeDocument/2006/relationships/hyperlink" Target="https://owl.purdue.edu/owl/research_and_citation/mla_style/mla_formatting_and_style_guide/mla_formatting_quotations.html"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audio" Target="../media/audio2.wav"/><Relationship Id="rId10" Type="http://schemas.openxmlformats.org/officeDocument/2006/relationships/audio" Target="../media/audio1.wav"/><Relationship Id="rId4" Type="http://schemas.openxmlformats.org/officeDocument/2006/relationships/image" Target="../media/image13.svg"/><Relationship Id="rId9" Type="http://schemas.openxmlformats.org/officeDocument/2006/relationships/image" Target="../media/image37.sv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research_and_citation/mla_style/mla_formatting_and_style_guide/mla_formatting_quotations.html"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49.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51.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https://dev.owl.purdue.edu/owl/research_and_citation/mla_style/mla_formatting_and_style_guide/mla_in_text_citations_the_basic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research_and_citation/using_research/quoting_paraphrasing_and_summarizing/index.html"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13.sv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research_and_citation/using_research/quoting_paraphrasing_and_summarizing/index.html"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52.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54.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research_and_citation/using_research/quoting_paraphrasing_and_summarizing/paraphrasing.html"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13.sv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research_and_citation/using_research/quoting_paraphrasing_and_summarizing/paraphrasing.html"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55.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slide" Target="slide57.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hyperlink" Target="https://owl.purdue.edu/owl/avoiding_plagiarism/common-knowledge_attribution.html" TargetMode="Externa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https://owl.purdue.edu/owl/avoiding_plagiarism/common-knowledge_attribution.html" TargetMode="Externa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60.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avoiding_plagiarism/documents/plagiarism_one_pager.pdf"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hyperlink" Target="https://owl.purdue.edu/owl/research_and_citation/mla_style/mla_formatting_and_style_guide/mla_works_cited_page_books.html" TargetMode="External"/><Relationship Id="rId2" Type="http://schemas.openxmlformats.org/officeDocument/2006/relationships/hyperlink" Target="https://owl.purdue.edu/owl/research_and_citation/mla_style/mla_formatting_and_style_guide/mla_works_cited_page_basic_format.html" TargetMode="Externa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avoiding_plagiarism/documents/plagiarism_one_pager.pdf"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61.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63.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avoiding_plagiarism/documents/plagiarism_one_pager.pdf"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13.sv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avoiding_plagiarism/documents/plagiarism_one_pager.pdf"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64.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66.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wl.purdue.edu/owl/research_and_citation/mla_style/mla_formatting_and_style_guide/mla_works_cited_electronic_sources.html"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13.sv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wl.purdue.edu/owl/research_and_citation/mla_style/mla_formatting_and_style_guide/mla_works_cited_electronic_sources.html" TargetMode="Externa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slide" Target="slide69.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hyperlink" Target="https://owl.purdue.edu/owl/research_and_citation/using_research/documents/20200617ShouldICiteChart.jpg" TargetMode="Externa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https://owl.purdue.edu/owl/research_and_citation/using_research/documents/20200617ShouldICiteChart.jpg" TargetMode="Externa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openclipart.org/detail/285479/thumbs-down-circle" TargetMode="External"/><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slide" Target="slide72.xml"/><Relationship Id="rId4" Type="http://schemas.openxmlformats.org/officeDocument/2006/relationships/hyperlink" Target="https://www.freepngimg.com/png/65435-thumb-icons-button-up-computer-facebook-thumbs" TargetMode="External"/><Relationship Id="rId9"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hyperlink" Target="https://owl.purdue.edu/owl/avoiding_plagiarism/common-knowledge_attribution.html" TargetMode="Externa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hyperlink" Target="https://owl.purdue.edu/owl/avoiding_plagiarism/common-knowledge_attribution.html" TargetMode="Externa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audio" Target="../media/audio1.wav"/></Relationships>
</file>

<file path=ppt/slides/_rels/slide7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1.wav"/><Relationship Id="rId7" Type="http://schemas.openxmlformats.org/officeDocument/2006/relationships/image" Target="../media/image41.svg"/><Relationship Id="rId2" Type="http://schemas.openxmlformats.org/officeDocument/2006/relationships/hyperlink" Target="mailto:atosborne@oxfordsd.org"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hyperlink" Target="https://owl.purdue.edu/owl/research_and_citation/mla_style/mla_formatting_and_style_guide/mla_works_cited_periodicals.html" TargetMode="External"/><Relationship Id="rId7" Type="http://schemas.openxmlformats.org/officeDocument/2006/relationships/image" Target="../media/image4.png"/><Relationship Id="rId2" Type="http://schemas.openxmlformats.org/officeDocument/2006/relationships/hyperlink" Target="https://owl.purdue.edu/owl/research_and_citation/mla_style/mla_formatting_and_style_guide/mla_works_cited_page_books.html" TargetMode="Externa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https://owl.purdue.edu/owl/research_and_citation/mla_style/mla_formatting_and_style_guide/mla_works_cited_other_common_sources.html" TargetMode="External"/><Relationship Id="rId4" Type="http://schemas.openxmlformats.org/officeDocument/2006/relationships/hyperlink" Target="https://owl.purdue.edu/owl/research_and_citation/mla_style/mla_formatting_and_style_guide/mla_works_cited_electronic_sources.html" TargetMode="Externa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CBBF-3947-E74A-B05A-96B47A92B863}"/>
              </a:ext>
            </a:extLst>
          </p:cNvPr>
          <p:cNvSpPr>
            <a:spLocks noGrp="1"/>
          </p:cNvSpPr>
          <p:nvPr>
            <p:ph type="ctrTitle"/>
          </p:nvPr>
        </p:nvSpPr>
        <p:spPr/>
        <p:txBody>
          <a:bodyPr/>
          <a:lstStyle/>
          <a:p>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plagiarism tutorial </a:t>
            </a:r>
          </a:p>
        </p:txBody>
      </p:sp>
      <p:sp>
        <p:nvSpPr>
          <p:cNvPr id="3" name="Subtitle 2">
            <a:extLst>
              <a:ext uri="{FF2B5EF4-FFF2-40B4-BE49-F238E27FC236}">
                <a16:creationId xmlns:a16="http://schemas.microsoft.com/office/drawing/2014/main" id="{8C786DA1-CA1D-A646-8178-9E46D80F4487}"/>
              </a:ext>
            </a:extLst>
          </p:cNvPr>
          <p:cNvSpPr>
            <a:spLocks noGrp="1"/>
          </p:cNvSpPr>
          <p:nvPr>
            <p:ph type="subTitle" idx="1"/>
          </p:nvPr>
        </p:nvSpPr>
        <p:spPr/>
        <p:txBody>
          <a:bodyPr>
            <a:normAutofit lnSpcReduction="10000"/>
          </a:bodyPr>
          <a:lstStyle/>
          <a:p>
            <a:r>
              <a:rPr lang="en-US" dirty="0">
                <a:solidFill>
                  <a:schemeClr val="tx1"/>
                </a:solidFill>
              </a:rPr>
              <a:t>Oxford high school library </a:t>
            </a:r>
          </a:p>
          <a:p>
            <a:r>
              <a:rPr lang="en-US" dirty="0">
                <a:solidFill>
                  <a:schemeClr val="tx1"/>
                </a:solidFill>
              </a:rPr>
              <a:t>Amanda Osborne, librarian</a:t>
            </a:r>
          </a:p>
        </p:txBody>
      </p:sp>
      <p:pic>
        <p:nvPicPr>
          <p:cNvPr id="5" name="Picture 4">
            <a:extLst>
              <a:ext uri="{FF2B5EF4-FFF2-40B4-BE49-F238E27FC236}">
                <a16:creationId xmlns:a16="http://schemas.microsoft.com/office/drawing/2014/main" id="{10F903CB-4AC2-D741-8767-91E785672F60}"/>
              </a:ext>
            </a:extLst>
          </p:cNvPr>
          <p:cNvPicPr>
            <a:picLocks noChangeAspect="1"/>
          </p:cNvPicPr>
          <p:nvPr/>
        </p:nvPicPr>
        <p:blipFill>
          <a:blip r:embed="rId2">
            <a:alphaModFix amt="28000"/>
          </a:blip>
          <a:stretch>
            <a:fillRect/>
          </a:stretch>
        </p:blipFill>
        <p:spPr>
          <a:xfrm>
            <a:off x="5086350" y="1723541"/>
            <a:ext cx="2957163" cy="3769835"/>
          </a:xfrm>
          <a:prstGeom prst="rect">
            <a:avLst/>
          </a:prstGeom>
        </p:spPr>
      </p:pic>
      <p:sp>
        <p:nvSpPr>
          <p:cNvPr id="6" name="TextBox 5">
            <a:extLst>
              <a:ext uri="{FF2B5EF4-FFF2-40B4-BE49-F238E27FC236}">
                <a16:creationId xmlns:a16="http://schemas.microsoft.com/office/drawing/2014/main" id="{C599BE7A-43D2-3448-A3A9-73846F311B7C}"/>
              </a:ext>
            </a:extLst>
          </p:cNvPr>
          <p:cNvSpPr txBox="1"/>
          <p:nvPr/>
        </p:nvSpPr>
        <p:spPr>
          <a:xfrm>
            <a:off x="0" y="-1"/>
            <a:ext cx="328613" cy="6721475"/>
          </a:xfrm>
          <a:prstGeom prst="rect">
            <a:avLst/>
          </a:prstGeom>
          <a:solidFill>
            <a:srgbClr val="0070C0"/>
          </a:solidFill>
        </p:spPr>
        <p:txBody>
          <a:bodyPr wrap="square" rtlCol="0">
            <a:spAutoFit/>
          </a:bodyPr>
          <a:lstStyle/>
          <a:p>
            <a:endParaRPr lang="en-US" dirty="0"/>
          </a:p>
        </p:txBody>
      </p:sp>
      <p:sp>
        <p:nvSpPr>
          <p:cNvPr id="4" name="Action Button: Forward or Next 3">
            <a:hlinkClick r:id="" action="ppaction://hlinkshowjump?jump=nextslide" highlightClick="1">
              <a:snd r:embed="rId3" name="click.wav"/>
            </a:hlinkClick>
            <a:extLst>
              <a:ext uri="{FF2B5EF4-FFF2-40B4-BE49-F238E27FC236}">
                <a16:creationId xmlns:a16="http://schemas.microsoft.com/office/drawing/2014/main" id="{111BF6CB-5B61-2D42-8479-FB2551A446FA}"/>
              </a:ext>
            </a:extLst>
          </p:cNvPr>
          <p:cNvSpPr/>
          <p:nvPr/>
        </p:nvSpPr>
        <p:spPr>
          <a:xfrm>
            <a:off x="9716720" y="5759612"/>
            <a:ext cx="2059269" cy="816852"/>
          </a:xfrm>
          <a:prstGeom prst="actionButtonForwardNex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760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2957-AB90-334F-876A-D884D3805866}"/>
              </a:ext>
            </a:extLst>
          </p:cNvPr>
          <p:cNvSpPr>
            <a:spLocks noGrp="1"/>
          </p:cNvSpPr>
          <p:nvPr>
            <p:ph type="title"/>
          </p:nvPr>
        </p:nvSpPr>
        <p:spPr/>
        <p:txBody>
          <a:bodyPr>
            <a:normAutofit/>
          </a:bodyPr>
          <a:lstStyle/>
          <a:p>
            <a:r>
              <a:rPr lang="en-US" sz="4800" dirty="0">
                <a:solidFill>
                  <a:srgbClr val="0070C0"/>
                </a:solidFill>
              </a:rPr>
              <a:t>What is a unique phrase?</a:t>
            </a:r>
          </a:p>
        </p:txBody>
      </p:sp>
      <p:sp>
        <p:nvSpPr>
          <p:cNvPr id="3" name="Content Placeholder 2">
            <a:extLst>
              <a:ext uri="{FF2B5EF4-FFF2-40B4-BE49-F238E27FC236}">
                <a16:creationId xmlns:a16="http://schemas.microsoft.com/office/drawing/2014/main" id="{C6335E36-7BF9-6144-A2EB-668E501CE1FA}"/>
              </a:ext>
            </a:extLst>
          </p:cNvPr>
          <p:cNvSpPr>
            <a:spLocks noGrp="1"/>
          </p:cNvSpPr>
          <p:nvPr>
            <p:ph idx="1"/>
          </p:nvPr>
        </p:nvSpPr>
        <p:spPr>
          <a:xfrm>
            <a:off x="1251678" y="1439333"/>
            <a:ext cx="10178322" cy="4440259"/>
          </a:xfrm>
        </p:spPr>
        <p:txBody>
          <a:bodyPr/>
          <a:lstStyle/>
          <a:p>
            <a:r>
              <a:rPr lang="en-US" sz="1600" b="0" i="0" dirty="0">
                <a:solidFill>
                  <a:srgbClr val="000000"/>
                </a:solidFill>
                <a:effectLst/>
                <a:latin typeface="Arial" panose="020B0604020202020204" pitchFamily="34" charset="0"/>
                <a:cs typeface="Arial" panose="020B0604020202020204" pitchFamily="34" charset="0"/>
              </a:rPr>
              <a:t>A </a:t>
            </a:r>
            <a:r>
              <a:rPr lang="en-US" sz="1600" b="1" i="0" dirty="0">
                <a:solidFill>
                  <a:srgbClr val="000000"/>
                </a:solidFill>
                <a:effectLst/>
                <a:latin typeface="Arial" panose="020B0604020202020204" pitchFamily="34" charset="0"/>
                <a:cs typeface="Arial" panose="020B0604020202020204" pitchFamily="34" charset="0"/>
              </a:rPr>
              <a:t>unique phrase</a:t>
            </a:r>
            <a:r>
              <a:rPr lang="en-US" sz="1600" b="0" i="0" dirty="0">
                <a:solidFill>
                  <a:srgbClr val="000000"/>
                </a:solidFill>
                <a:effectLst/>
                <a:latin typeface="Arial" panose="020B0604020202020204" pitchFamily="34" charset="0"/>
                <a:cs typeface="Arial" panose="020B0604020202020204" pitchFamily="34" charset="0"/>
              </a:rPr>
              <a:t> does need an internal citation. A unique phrase is one which is coined by an author and used commonly by other authors in a specific genre or discipline, but it is not necessarily a common fact or phrase used by everyone.</a:t>
            </a:r>
          </a:p>
          <a:p>
            <a:pPr marL="0" indent="0">
              <a:buNone/>
            </a:pPr>
            <a:endParaRPr lang="en-US" sz="1600" b="0" i="0" dirty="0">
              <a:solidFill>
                <a:srgbClr val="000000"/>
              </a:solidFill>
              <a:effectLst/>
              <a:latin typeface="Arial" panose="020B0604020202020204" pitchFamily="34" charset="0"/>
              <a:cs typeface="Arial" panose="020B0604020202020204" pitchFamily="34" charset="0"/>
            </a:endParaRPr>
          </a:p>
          <a:p>
            <a:r>
              <a:rPr lang="en-US" sz="1600" b="1" i="0" dirty="0">
                <a:solidFill>
                  <a:srgbClr val="000000"/>
                </a:solidFill>
                <a:effectLst/>
                <a:latin typeface="Arial" panose="020B0604020202020204" pitchFamily="34" charset="0"/>
                <a:cs typeface="Arial" panose="020B0604020202020204" pitchFamily="34" charset="0"/>
              </a:rPr>
              <a:t>An example of unique phrase needing a citation</a:t>
            </a:r>
            <a:r>
              <a:rPr lang="en-US" sz="1600" b="0" i="0" dirty="0">
                <a:solidFill>
                  <a:srgbClr val="000000"/>
                </a:solidFill>
                <a:effectLst/>
                <a:latin typeface="Arial" panose="020B0604020202020204" pitchFamily="34" charset="0"/>
                <a:cs typeface="Arial" panose="020B0604020202020204" pitchFamily="34" charset="0"/>
              </a:rPr>
              <a:t>:  </a:t>
            </a:r>
            <a:r>
              <a:rPr lang="en-US" sz="1600" b="0" i="0" dirty="0">
                <a:solidFill>
                  <a:srgbClr val="000000"/>
                </a:solidFill>
                <a:effectLst/>
                <a:highlight>
                  <a:srgbClr val="FFFF00"/>
                </a:highlight>
                <a:latin typeface="Arial" panose="020B0604020202020204" pitchFamily="34" charset="0"/>
                <a:cs typeface="Arial" panose="020B0604020202020204" pitchFamily="34" charset="0"/>
              </a:rPr>
              <a:t>Fran </a:t>
            </a:r>
            <a:r>
              <a:rPr lang="en-US" sz="1600" b="0" i="0" dirty="0" err="1">
                <a:solidFill>
                  <a:srgbClr val="000000"/>
                </a:solidFill>
                <a:effectLst/>
                <a:highlight>
                  <a:srgbClr val="FFFF00"/>
                </a:highlight>
                <a:latin typeface="Arial" panose="020B0604020202020204" pitchFamily="34" charset="0"/>
                <a:cs typeface="Arial" panose="020B0604020202020204" pitchFamily="34" charset="0"/>
              </a:rPr>
              <a:t>Lebowitz</a:t>
            </a:r>
            <a:r>
              <a:rPr lang="en-US" sz="1600" b="0" i="0" dirty="0">
                <a:solidFill>
                  <a:srgbClr val="000000"/>
                </a:solidFill>
                <a:effectLst/>
                <a:highlight>
                  <a:srgbClr val="FFFF00"/>
                </a:highlight>
                <a:latin typeface="Arial" panose="020B0604020202020204" pitchFamily="34" charset="0"/>
                <a:cs typeface="Arial" panose="020B0604020202020204" pitchFamily="34" charset="0"/>
              </a:rPr>
              <a:t>, “In real life, I assure you there is no such thing as Algebra” (5). </a:t>
            </a:r>
            <a:br>
              <a:rPr lang="en-US" sz="1600" dirty="0">
                <a:highlight>
                  <a:srgbClr val="FFFF00"/>
                </a:highlight>
                <a:latin typeface="Arial" panose="020B0604020202020204" pitchFamily="34" charset="0"/>
                <a:cs typeface="Arial" panose="020B0604020202020204" pitchFamily="34" charset="0"/>
              </a:rPr>
            </a:br>
            <a:endParaRPr lang="en-US" sz="1600" dirty="0">
              <a:highlight>
                <a:srgbClr val="FFFF00"/>
              </a:highlight>
              <a:latin typeface="Arial" panose="020B0604020202020204" pitchFamily="34" charset="0"/>
              <a:cs typeface="Arial" panose="020B0604020202020204" pitchFamily="34" charset="0"/>
            </a:endParaRPr>
          </a:p>
          <a:p>
            <a:pPr marL="0" indent="0">
              <a:buNone/>
            </a:pPr>
            <a:br>
              <a:rPr lang="en-US" dirty="0"/>
            </a:br>
            <a:endParaRPr lang="en-US" dirty="0"/>
          </a:p>
        </p:txBody>
      </p:sp>
      <p:sp>
        <p:nvSpPr>
          <p:cNvPr id="4" name="Left Arrow 3">
            <a:hlinkClick r:id="" action="ppaction://hlinkshowjump?jump=previousslide">
              <a:snd r:embed="rId2" name="click.wav"/>
            </a:hlinkClick>
            <a:extLst>
              <a:ext uri="{FF2B5EF4-FFF2-40B4-BE49-F238E27FC236}">
                <a16:creationId xmlns:a16="http://schemas.microsoft.com/office/drawing/2014/main" id="{64030552-0637-7E42-A54B-813988461340}"/>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 action="ppaction://hlinkshowjump?jump=nextslide">
              <a:snd r:embed="rId2" name="click.wav"/>
            </a:hlinkClick>
            <a:extLst>
              <a:ext uri="{FF2B5EF4-FFF2-40B4-BE49-F238E27FC236}">
                <a16:creationId xmlns:a16="http://schemas.microsoft.com/office/drawing/2014/main" id="{43466272-ACD5-3544-951C-052635A07D13}"/>
              </a:ext>
            </a:extLst>
          </p:cNvPr>
          <p:cNvSpPr/>
          <p:nvPr/>
        </p:nvSpPr>
        <p:spPr>
          <a:xfrm>
            <a:off x="9296399" y="5879592"/>
            <a:ext cx="2320411"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Quoting </a:t>
            </a:r>
          </a:p>
        </p:txBody>
      </p:sp>
      <p:sp>
        <p:nvSpPr>
          <p:cNvPr id="6" name="Right Arrow 5">
            <a:extLst>
              <a:ext uri="{FF2B5EF4-FFF2-40B4-BE49-F238E27FC236}">
                <a16:creationId xmlns:a16="http://schemas.microsoft.com/office/drawing/2014/main" id="{D3C3201B-0C91-E04D-8C48-85C19273752C}"/>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94780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518E-04E4-2B4C-B089-AE0529CADC39}"/>
              </a:ext>
            </a:extLst>
          </p:cNvPr>
          <p:cNvSpPr>
            <a:spLocks noGrp="1"/>
          </p:cNvSpPr>
          <p:nvPr>
            <p:ph type="title"/>
          </p:nvPr>
        </p:nvSpPr>
        <p:spPr/>
        <p:txBody>
          <a:bodyPr>
            <a:normAutofit fontScale="90000"/>
          </a:bodyPr>
          <a:lstStyle/>
          <a:p>
            <a:r>
              <a:rPr lang="en-US" sz="5300" i="0" dirty="0">
                <a:solidFill>
                  <a:srgbClr val="0070C0"/>
                </a:solidFill>
                <a:effectLst/>
                <a:latin typeface="Impact" panose="020B0806030902050204" pitchFamily="34" charset="0"/>
              </a:rPr>
              <a:t>How to Avoid Plagiarism: Quoting</a:t>
            </a:r>
            <a:br>
              <a:rPr lang="en-US" b="1" i="0" dirty="0">
                <a:solidFill>
                  <a:srgbClr val="000000"/>
                </a:solidFill>
                <a:effectLst/>
                <a:latin typeface="Impact" panose="020B0806030902050204" pitchFamily="34" charset="0"/>
              </a:rPr>
            </a:br>
            <a:endParaRPr lang="en-US" dirty="0">
              <a:latin typeface="Impact" panose="020B0806030902050204" pitchFamily="34" charset="0"/>
            </a:endParaRPr>
          </a:p>
        </p:txBody>
      </p:sp>
      <p:sp>
        <p:nvSpPr>
          <p:cNvPr id="3" name="Content Placeholder 2">
            <a:extLst>
              <a:ext uri="{FF2B5EF4-FFF2-40B4-BE49-F238E27FC236}">
                <a16:creationId xmlns:a16="http://schemas.microsoft.com/office/drawing/2014/main" id="{B95B36AF-FDEA-0344-900B-3C1A671CCDEF}"/>
              </a:ext>
            </a:extLst>
          </p:cNvPr>
          <p:cNvSpPr>
            <a:spLocks noGrp="1"/>
          </p:cNvSpPr>
          <p:nvPr>
            <p:ph idx="1"/>
          </p:nvPr>
        </p:nvSpPr>
        <p:spPr>
          <a:xfrm>
            <a:off x="1251678" y="1236133"/>
            <a:ext cx="10178322" cy="4643459"/>
          </a:xfrm>
        </p:spPr>
        <p:txBody>
          <a:bodyPr>
            <a:normAutofit/>
          </a:bodyPr>
          <a:lstStyle/>
          <a:p>
            <a:pPr algn="l" fontAlgn="base"/>
            <a:r>
              <a:rPr lang="en-US" sz="1600" b="1" i="0" dirty="0">
                <a:solidFill>
                  <a:srgbClr val="000000"/>
                </a:solidFill>
                <a:effectLst/>
                <a:latin typeface="Arial" panose="020B0604020202020204" pitchFamily="34" charset="0"/>
                <a:cs typeface="Arial" panose="020B0604020202020204" pitchFamily="34" charset="0"/>
              </a:rPr>
              <a:t>Quoting</a:t>
            </a:r>
            <a:r>
              <a:rPr lang="en-US" sz="1600" b="0" i="0" dirty="0">
                <a:solidFill>
                  <a:srgbClr val="000000"/>
                </a:solidFill>
                <a:effectLst/>
                <a:latin typeface="Arial" panose="020B0604020202020204" pitchFamily="34" charset="0"/>
                <a:cs typeface="Arial" panose="020B0604020202020204" pitchFamily="34" charset="0"/>
              </a:rPr>
              <a:t> involves using exact words, phrases and sentences from a source, setting them off with quotation marks, and </a:t>
            </a:r>
            <a:r>
              <a:rPr lang="en-US" sz="1600" b="1" i="0" dirty="0">
                <a:solidFill>
                  <a:srgbClr val="000000"/>
                </a:solidFill>
                <a:effectLst/>
                <a:latin typeface="Arial" panose="020B0604020202020204" pitchFamily="34" charset="0"/>
                <a:cs typeface="Arial" panose="020B0604020202020204" pitchFamily="34" charset="0"/>
              </a:rPr>
              <a:t>citing</a:t>
            </a:r>
            <a:r>
              <a:rPr lang="en-US" sz="1600" b="0" i="0" dirty="0">
                <a:solidFill>
                  <a:srgbClr val="000000"/>
                </a:solidFill>
                <a:effectLst/>
                <a:latin typeface="Arial" panose="020B0604020202020204" pitchFamily="34" charset="0"/>
                <a:cs typeface="Arial" panose="020B0604020202020204" pitchFamily="34" charset="0"/>
              </a:rPr>
              <a:t> where the information was taken from.</a:t>
            </a:r>
            <a:endParaRPr lang="en-US" sz="1600" dirty="0">
              <a:solidFill>
                <a:srgbClr val="000000"/>
              </a:solidFill>
              <a:latin typeface="Arial" panose="020B0604020202020204" pitchFamily="34" charset="0"/>
              <a:cs typeface="Arial" panose="020B0604020202020204" pitchFamily="34" charset="0"/>
            </a:endParaRPr>
          </a:p>
          <a:p>
            <a:pPr algn="l" fontAlgn="base"/>
            <a:r>
              <a:rPr lang="en-US" sz="1600" b="0" i="0" dirty="0">
                <a:solidFill>
                  <a:srgbClr val="000000"/>
                </a:solidFill>
                <a:effectLst/>
                <a:latin typeface="Arial" panose="020B0604020202020204" pitchFamily="34" charset="0"/>
                <a:cs typeface="Arial" panose="020B0604020202020204" pitchFamily="34" charset="0"/>
              </a:rPr>
              <a:t>In the following examples, notice that the writer quotes </a:t>
            </a:r>
            <a:r>
              <a:rPr lang="en-US" sz="1600" b="0" i="0" dirty="0" err="1">
                <a:solidFill>
                  <a:srgbClr val="000000"/>
                </a:solidFill>
                <a:effectLst/>
                <a:latin typeface="Arial" panose="020B0604020202020204" pitchFamily="34" charset="0"/>
                <a:cs typeface="Arial" panose="020B0604020202020204" pitchFamily="34" charset="0"/>
              </a:rPr>
              <a:t>Berestein's</a:t>
            </a:r>
            <a:r>
              <a:rPr lang="en-US" sz="1600" b="0" i="0" dirty="0">
                <a:solidFill>
                  <a:srgbClr val="000000"/>
                </a:solidFill>
                <a:effectLst/>
                <a:latin typeface="Arial" panose="020B0604020202020204" pitchFamily="34" charset="0"/>
                <a:cs typeface="Arial" panose="020B0604020202020204" pitchFamily="34" charset="0"/>
              </a:rPr>
              <a:t> words </a:t>
            </a:r>
            <a:r>
              <a:rPr lang="en-US" sz="1600" b="0" i="1" dirty="0">
                <a:solidFill>
                  <a:srgbClr val="000000"/>
                </a:solidFill>
                <a:effectLst/>
                <a:latin typeface="Arial" panose="020B0604020202020204" pitchFamily="34" charset="0"/>
                <a:cs typeface="Arial" panose="020B0604020202020204" pitchFamily="34" charset="0"/>
              </a:rPr>
              <a:t>exactly</a:t>
            </a:r>
            <a:r>
              <a:rPr lang="en-US" sz="1600" b="0" i="0" dirty="0">
                <a:solidFill>
                  <a:srgbClr val="000000"/>
                </a:solidFill>
                <a:effectLst/>
                <a:latin typeface="Arial" panose="020B0604020202020204" pitchFamily="34" charset="0"/>
                <a:cs typeface="Arial" panose="020B0604020202020204" pitchFamily="34" charset="0"/>
              </a:rPr>
              <a:t> as it was given within the sentence from the original source. </a:t>
            </a:r>
            <a:r>
              <a:rPr lang="en-US" sz="1600" b="0" i="0" u="sng" dirty="0">
                <a:solidFill>
                  <a:srgbClr val="000000"/>
                </a:solidFill>
                <a:effectLst/>
                <a:latin typeface="Arial" panose="020B0604020202020204" pitchFamily="34" charset="0"/>
                <a:cs typeface="Arial" panose="020B0604020202020204" pitchFamily="34" charset="0"/>
              </a:rPr>
              <a:t>Whenever you quote someone else's words, you have to write them exactly as they originally appear</a:t>
            </a:r>
            <a:r>
              <a:rPr lang="en-US" sz="1600" b="0" i="0" dirty="0">
                <a:solidFill>
                  <a:srgbClr val="000000"/>
                </a:solidFill>
                <a:effectLst/>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9F89E61-F4E3-D44D-A565-36F6D7D044D0}"/>
              </a:ext>
            </a:extLst>
          </p:cNvPr>
          <p:cNvPicPr>
            <a:picLocks noChangeAspect="1"/>
          </p:cNvPicPr>
          <p:nvPr/>
        </p:nvPicPr>
        <p:blipFill>
          <a:blip r:embed="rId2"/>
          <a:stretch>
            <a:fillRect/>
          </a:stretch>
        </p:blipFill>
        <p:spPr>
          <a:xfrm>
            <a:off x="1349875" y="3028240"/>
            <a:ext cx="10080125" cy="3000027"/>
          </a:xfrm>
          <a:prstGeom prst="rect">
            <a:avLst/>
          </a:prstGeom>
        </p:spPr>
      </p:pic>
      <p:sp>
        <p:nvSpPr>
          <p:cNvPr id="6" name="Left Arrow 5">
            <a:hlinkClick r:id="" action="ppaction://hlinkshowjump?jump=previousslide">
              <a:snd r:embed="rId3" name="click.wav"/>
            </a:hlinkClick>
            <a:extLst>
              <a:ext uri="{FF2B5EF4-FFF2-40B4-BE49-F238E27FC236}">
                <a16:creationId xmlns:a16="http://schemas.microsoft.com/office/drawing/2014/main" id="{F3203F95-C67B-8646-AC78-DC5D362F4B1C}"/>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hlinkshowjump?jump=nextslide">
              <a:snd r:embed="rId3" name="click.wav"/>
            </a:hlinkClick>
            <a:extLst>
              <a:ext uri="{FF2B5EF4-FFF2-40B4-BE49-F238E27FC236}">
                <a16:creationId xmlns:a16="http://schemas.microsoft.com/office/drawing/2014/main" id="{1C73F77E-948E-BF4B-A7DC-D314847CD222}"/>
              </a:ext>
            </a:extLst>
          </p:cNvPr>
          <p:cNvSpPr/>
          <p:nvPr/>
        </p:nvSpPr>
        <p:spPr>
          <a:xfrm>
            <a:off x="7806267" y="6072902"/>
            <a:ext cx="375579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Quoting Example #1 </a:t>
            </a:r>
          </a:p>
        </p:txBody>
      </p:sp>
      <p:sp>
        <p:nvSpPr>
          <p:cNvPr id="8" name="Right Arrow 7">
            <a:extLst>
              <a:ext uri="{FF2B5EF4-FFF2-40B4-BE49-F238E27FC236}">
                <a16:creationId xmlns:a16="http://schemas.microsoft.com/office/drawing/2014/main" id="{246DFC95-EC04-D443-8BB8-2C78B99DD004}"/>
              </a:ext>
            </a:extLst>
          </p:cNvPr>
          <p:cNvSpPr>
            <a:spLocks noChangeAspect="1"/>
          </p:cNvSpPr>
          <p:nvPr/>
        </p:nvSpPr>
        <p:spPr>
          <a:xfrm>
            <a:off x="10615565" y="6156005"/>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93999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28581D-5787-8848-B617-C251143A5B41}"/>
              </a:ext>
            </a:extLst>
          </p:cNvPr>
          <p:cNvPicPr>
            <a:picLocks noGrp="1" noChangeAspect="1"/>
          </p:cNvPicPr>
          <p:nvPr>
            <p:ph idx="1"/>
          </p:nvPr>
        </p:nvPicPr>
        <p:blipFill>
          <a:blip r:embed="rId2"/>
          <a:stretch>
            <a:fillRect/>
          </a:stretch>
        </p:blipFill>
        <p:spPr>
          <a:xfrm>
            <a:off x="1001642" y="1484841"/>
            <a:ext cx="10678394" cy="4125383"/>
          </a:xfrm>
        </p:spPr>
      </p:pic>
      <p:sp>
        <p:nvSpPr>
          <p:cNvPr id="6" name="Title 1">
            <a:extLst>
              <a:ext uri="{FF2B5EF4-FFF2-40B4-BE49-F238E27FC236}">
                <a16:creationId xmlns:a16="http://schemas.microsoft.com/office/drawing/2014/main" id="{9DC017EE-9296-3A4B-9306-309B2D0A8A11}"/>
              </a:ext>
            </a:extLst>
          </p:cNvPr>
          <p:cNvSpPr>
            <a:spLocks noGrp="1"/>
          </p:cNvSpPr>
          <p:nvPr>
            <p:ph type="title"/>
          </p:nvPr>
        </p:nvSpPr>
        <p:spPr>
          <a:xfrm>
            <a:off x="1251678" y="382385"/>
            <a:ext cx="10178322" cy="1492132"/>
          </a:xfrm>
        </p:spPr>
        <p:txBody>
          <a:bodyPr>
            <a:normAutofit/>
          </a:bodyPr>
          <a:lstStyle/>
          <a:p>
            <a:r>
              <a:rPr lang="en-US" sz="4800" dirty="0">
                <a:solidFill>
                  <a:srgbClr val="0070C0"/>
                </a:solidFill>
              </a:rPr>
              <a:t>Quoting example #1</a:t>
            </a:r>
          </a:p>
        </p:txBody>
      </p:sp>
      <p:sp>
        <p:nvSpPr>
          <p:cNvPr id="7" name="Left Arrow 6">
            <a:hlinkClick r:id="" action="ppaction://hlinkshowjump?jump=previousslide">
              <a:snd r:embed="rId3" name="click.wav"/>
            </a:hlinkClick>
            <a:extLst>
              <a:ext uri="{FF2B5EF4-FFF2-40B4-BE49-F238E27FC236}">
                <a16:creationId xmlns:a16="http://schemas.microsoft.com/office/drawing/2014/main" id="{EB2D8AB3-63E8-6C41-A530-2EDB45C080EE}"/>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hlinkshowjump?jump=nextslide">
              <a:snd r:embed="rId3" name="click.wav"/>
            </a:hlinkClick>
            <a:extLst>
              <a:ext uri="{FF2B5EF4-FFF2-40B4-BE49-F238E27FC236}">
                <a16:creationId xmlns:a16="http://schemas.microsoft.com/office/drawing/2014/main" id="{8C7971D5-87A0-154A-8C14-CA6A8D608112}"/>
              </a:ext>
            </a:extLst>
          </p:cNvPr>
          <p:cNvSpPr/>
          <p:nvPr/>
        </p:nvSpPr>
        <p:spPr>
          <a:xfrm>
            <a:off x="7704667" y="5879592"/>
            <a:ext cx="3912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Quoting Example #2 </a:t>
            </a:r>
          </a:p>
        </p:txBody>
      </p:sp>
      <p:sp>
        <p:nvSpPr>
          <p:cNvPr id="9" name="Right Arrow 8">
            <a:extLst>
              <a:ext uri="{FF2B5EF4-FFF2-40B4-BE49-F238E27FC236}">
                <a16:creationId xmlns:a16="http://schemas.microsoft.com/office/drawing/2014/main" id="{CB94D433-0F0F-D24B-8892-7C0CE509A727}"/>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67699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6C3EE3E-48DC-794F-9372-19BEC2474014}"/>
              </a:ext>
            </a:extLst>
          </p:cNvPr>
          <p:cNvPicPr>
            <a:picLocks noGrp="1" noChangeAspect="1"/>
          </p:cNvPicPr>
          <p:nvPr>
            <p:ph idx="1"/>
          </p:nvPr>
        </p:nvPicPr>
        <p:blipFill>
          <a:blip r:embed="rId2"/>
          <a:stretch>
            <a:fillRect/>
          </a:stretch>
        </p:blipFill>
        <p:spPr>
          <a:xfrm>
            <a:off x="1155208" y="1865931"/>
            <a:ext cx="10371262" cy="3117553"/>
          </a:xfrm>
        </p:spPr>
      </p:pic>
      <p:sp>
        <p:nvSpPr>
          <p:cNvPr id="10" name="Title 1">
            <a:extLst>
              <a:ext uri="{FF2B5EF4-FFF2-40B4-BE49-F238E27FC236}">
                <a16:creationId xmlns:a16="http://schemas.microsoft.com/office/drawing/2014/main" id="{53F519C1-D508-C44B-9D8A-CAA1C6223388}"/>
              </a:ext>
            </a:extLst>
          </p:cNvPr>
          <p:cNvSpPr>
            <a:spLocks noGrp="1"/>
          </p:cNvSpPr>
          <p:nvPr>
            <p:ph type="title"/>
          </p:nvPr>
        </p:nvSpPr>
        <p:spPr>
          <a:xfrm>
            <a:off x="1251678" y="382385"/>
            <a:ext cx="10178322" cy="1492132"/>
          </a:xfrm>
        </p:spPr>
        <p:txBody>
          <a:bodyPr>
            <a:normAutofit/>
          </a:bodyPr>
          <a:lstStyle/>
          <a:p>
            <a:r>
              <a:rPr lang="en-US" sz="4800" dirty="0">
                <a:solidFill>
                  <a:srgbClr val="0070C0"/>
                </a:solidFill>
              </a:rPr>
              <a:t>Quoting example #2</a:t>
            </a:r>
          </a:p>
        </p:txBody>
      </p:sp>
      <p:sp>
        <p:nvSpPr>
          <p:cNvPr id="11" name="Left Arrow 10">
            <a:hlinkClick r:id="" action="ppaction://hlinkshowjump?jump=previousslide">
              <a:snd r:embed="rId3" name="click.wav"/>
            </a:hlinkClick>
            <a:extLst>
              <a:ext uri="{FF2B5EF4-FFF2-40B4-BE49-F238E27FC236}">
                <a16:creationId xmlns:a16="http://schemas.microsoft.com/office/drawing/2014/main" id="{210E9D9A-D8A5-A746-B9F2-A0FC0D135978}"/>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 action="ppaction://hlinkshowjump?jump=nextslide">
              <a:snd r:embed="rId3" name="click.wav"/>
            </a:hlinkClick>
            <a:extLst>
              <a:ext uri="{FF2B5EF4-FFF2-40B4-BE49-F238E27FC236}">
                <a16:creationId xmlns:a16="http://schemas.microsoft.com/office/drawing/2014/main" id="{C1C7E485-D18B-614D-ACC9-09A66E1E367B}"/>
              </a:ext>
            </a:extLst>
          </p:cNvPr>
          <p:cNvSpPr/>
          <p:nvPr/>
        </p:nvSpPr>
        <p:spPr>
          <a:xfrm>
            <a:off x="9296399" y="5879592"/>
            <a:ext cx="2320411"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Quiz #1</a:t>
            </a:r>
          </a:p>
        </p:txBody>
      </p:sp>
      <p:sp>
        <p:nvSpPr>
          <p:cNvPr id="13" name="Right Arrow 12">
            <a:extLst>
              <a:ext uri="{FF2B5EF4-FFF2-40B4-BE49-F238E27FC236}">
                <a16:creationId xmlns:a16="http://schemas.microsoft.com/office/drawing/2014/main" id="{D6E935D3-A600-2749-B5E8-67CE0904F40B}"/>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9502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87AD-871C-D544-B374-02505FAB9342}"/>
              </a:ext>
            </a:extLst>
          </p:cNvPr>
          <p:cNvSpPr>
            <a:spLocks noGrp="1"/>
          </p:cNvSpPr>
          <p:nvPr>
            <p:ph type="title"/>
          </p:nvPr>
        </p:nvSpPr>
        <p:spPr>
          <a:xfrm>
            <a:off x="1006839" y="232342"/>
            <a:ext cx="10178322" cy="1492132"/>
          </a:xfrm>
        </p:spPr>
        <p:txBody>
          <a:bodyPr>
            <a:normAutofit fontScale="90000"/>
          </a:bodyPr>
          <a:lstStyle/>
          <a:p>
            <a:pPr algn="ctr" fontAlgn="base"/>
            <a:r>
              <a:rPr lang="en-US" sz="5300" b="1" i="0" dirty="0">
                <a:solidFill>
                  <a:srgbClr val="0070C0"/>
                </a:solidFill>
                <a:effectLst/>
              </a:rPr>
              <a:t>Acceptable or Plagiarism? </a:t>
            </a:r>
            <a:br>
              <a:rPr lang="en-US" sz="5300" b="1" i="0" dirty="0">
                <a:solidFill>
                  <a:srgbClr val="0070C0"/>
                </a:solidFill>
                <a:effectLst/>
              </a:rPr>
            </a:br>
            <a:r>
              <a:rPr lang="en-US" sz="5300" b="1" i="0" dirty="0">
                <a:solidFill>
                  <a:srgbClr val="0070C0"/>
                </a:solidFill>
                <a:effectLst/>
              </a:rPr>
              <a:t>Quiz #1</a:t>
            </a:r>
            <a:br>
              <a:rPr lang="en-US" b="1" i="0" dirty="0">
                <a:solidFill>
                  <a:srgbClr val="000000"/>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1D0712F6-A564-8343-B03A-03FD2EF78A1E}"/>
              </a:ext>
            </a:extLst>
          </p:cNvPr>
          <p:cNvSpPr>
            <a:spLocks noGrp="1"/>
          </p:cNvSpPr>
          <p:nvPr>
            <p:ph idx="1"/>
          </p:nvPr>
        </p:nvSpPr>
        <p:spPr>
          <a:xfrm>
            <a:off x="1251678" y="2065867"/>
            <a:ext cx="10178322" cy="3813725"/>
          </a:xfrm>
        </p:spPr>
        <p:txBody>
          <a:bodyPr/>
          <a:lstStyle/>
          <a:p>
            <a:r>
              <a:rPr lang="en-US" sz="1600" b="1" i="0" dirty="0">
                <a:solidFill>
                  <a:srgbClr val="000000"/>
                </a:solidFill>
                <a:effectLst/>
                <a:latin typeface="Arial" panose="020B0604020202020204" pitchFamily="34" charset="0"/>
                <a:cs typeface="Arial" panose="020B0604020202020204" pitchFamily="34" charset="0"/>
              </a:rPr>
              <a:t>In each example that follows, the paragraph on the left is text taken from a scholarly journal. </a:t>
            </a:r>
          </a:p>
          <a:p>
            <a:r>
              <a:rPr lang="en-US" sz="1600" b="1" i="0" dirty="0">
                <a:solidFill>
                  <a:srgbClr val="000000"/>
                </a:solidFill>
                <a:effectLst/>
                <a:latin typeface="Arial" panose="020B0604020202020204" pitchFamily="34" charset="0"/>
                <a:cs typeface="Arial" panose="020B0604020202020204" pitchFamily="34" charset="0"/>
              </a:rPr>
              <a:t>On the right is an examples of how the information has been used by a student. </a:t>
            </a:r>
          </a:p>
          <a:p>
            <a:r>
              <a:rPr lang="en-US" sz="1600" b="1" i="0" dirty="0">
                <a:solidFill>
                  <a:srgbClr val="000000"/>
                </a:solidFill>
                <a:effectLst/>
                <a:latin typeface="Arial" panose="020B0604020202020204" pitchFamily="34" charset="0"/>
                <a:cs typeface="Arial" panose="020B0604020202020204" pitchFamily="34" charset="0"/>
              </a:rPr>
              <a:t>For each different use, indicate whether you think the use is </a:t>
            </a:r>
            <a:r>
              <a:rPr lang="en-US" b="1" i="0" u="sng" dirty="0">
                <a:solidFill>
                  <a:srgbClr val="000000"/>
                </a:solidFill>
                <a:effectLst/>
                <a:highlight>
                  <a:srgbClr val="FFFF00"/>
                </a:highlight>
                <a:latin typeface="Arial" panose="020B0604020202020204" pitchFamily="34" charset="0"/>
                <a:cs typeface="Arial" panose="020B0604020202020204" pitchFamily="34" charset="0"/>
              </a:rPr>
              <a:t>acceptable (properly cited) or constitutes plagiarism.</a:t>
            </a:r>
          </a:p>
          <a:p>
            <a:endParaRPr lang="en-US" b="1" u="sng" dirty="0">
              <a:solidFill>
                <a:srgbClr val="000000"/>
              </a:solidFill>
              <a:highlight>
                <a:srgbClr val="FFFF00"/>
              </a:highlight>
              <a:latin typeface="Arial" panose="020B0604020202020204" pitchFamily="34" charset="0"/>
              <a:cs typeface="Arial" panose="020B0604020202020204" pitchFamily="34" charset="0"/>
            </a:endParaRPr>
          </a:p>
          <a:p>
            <a:br>
              <a:rPr lang="en-US" b="0" i="0" u="sng" dirty="0">
                <a:solidFill>
                  <a:srgbClr val="000000"/>
                </a:solidFill>
                <a:effectLst/>
                <a:highlight>
                  <a:srgbClr val="FFFF00"/>
                </a:highlight>
                <a:latin typeface="Source Sans Pro" panose="020B0503030403020204" pitchFamily="34" charset="0"/>
              </a:rPr>
            </a:br>
            <a:endParaRPr lang="en-US" u="sng" dirty="0">
              <a:highlight>
                <a:srgbClr val="FFFF00"/>
              </a:highlight>
            </a:endParaRPr>
          </a:p>
        </p:txBody>
      </p:sp>
      <p:pic>
        <p:nvPicPr>
          <p:cNvPr id="9" name="Picture 8">
            <a:extLst>
              <a:ext uri="{FF2B5EF4-FFF2-40B4-BE49-F238E27FC236}">
                <a16:creationId xmlns:a16="http://schemas.microsoft.com/office/drawing/2014/main" id="{5F3F2A3A-4AE4-A14F-85D8-D504C4AC5D74}"/>
              </a:ext>
            </a:extLst>
          </p:cNvPr>
          <p:cNvPicPr>
            <a:picLocks noChangeAspect="1"/>
          </p:cNvPicPr>
          <p:nvPr/>
        </p:nvPicPr>
        <p:blipFill>
          <a:blip r:embed="rId2"/>
          <a:stretch>
            <a:fillRect/>
          </a:stretch>
        </p:blipFill>
        <p:spPr>
          <a:xfrm>
            <a:off x="3666068" y="3938862"/>
            <a:ext cx="1625600" cy="1600200"/>
          </a:xfrm>
          <a:prstGeom prst="rect">
            <a:avLst/>
          </a:prstGeom>
        </p:spPr>
      </p:pic>
      <p:pic>
        <p:nvPicPr>
          <p:cNvPr id="11" name="Picture 10">
            <a:extLst>
              <a:ext uri="{FF2B5EF4-FFF2-40B4-BE49-F238E27FC236}">
                <a16:creationId xmlns:a16="http://schemas.microsoft.com/office/drawing/2014/main" id="{09028AF8-8EAC-6B4D-AF97-BD5FE4382AA4}"/>
              </a:ext>
            </a:extLst>
          </p:cNvPr>
          <p:cNvPicPr>
            <a:picLocks noChangeAspect="1"/>
          </p:cNvPicPr>
          <p:nvPr/>
        </p:nvPicPr>
        <p:blipFill>
          <a:blip r:embed="rId3"/>
          <a:stretch>
            <a:fillRect/>
          </a:stretch>
        </p:blipFill>
        <p:spPr>
          <a:xfrm>
            <a:off x="6900333" y="3964262"/>
            <a:ext cx="1397000" cy="1574800"/>
          </a:xfrm>
          <a:prstGeom prst="rect">
            <a:avLst/>
          </a:prstGeom>
        </p:spPr>
      </p:pic>
      <p:sp>
        <p:nvSpPr>
          <p:cNvPr id="12" name="Left Arrow 11">
            <a:hlinkClick r:id="" action="ppaction://hlinkshowjump?jump=previousslide">
              <a:snd r:embed="rId4" name="click.wav"/>
            </a:hlinkClick>
            <a:extLst>
              <a:ext uri="{FF2B5EF4-FFF2-40B4-BE49-F238E27FC236}">
                <a16:creationId xmlns:a16="http://schemas.microsoft.com/office/drawing/2014/main" id="{568246DF-ABE1-994A-B862-2AF3DEF3AC1C}"/>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hlinkshowjump?jump=nextslide">
              <a:snd r:embed="rId4" name="click.wav"/>
            </a:hlinkClick>
            <a:extLst>
              <a:ext uri="{FF2B5EF4-FFF2-40B4-BE49-F238E27FC236}">
                <a16:creationId xmlns:a16="http://schemas.microsoft.com/office/drawing/2014/main" id="{761B4A10-3E42-2B4B-B801-A37E7F310880}"/>
              </a:ext>
            </a:extLst>
          </p:cNvPr>
          <p:cNvSpPr/>
          <p:nvPr/>
        </p:nvSpPr>
        <p:spPr>
          <a:xfrm>
            <a:off x="8771467" y="5879592"/>
            <a:ext cx="28453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Example #1 </a:t>
            </a:r>
          </a:p>
        </p:txBody>
      </p:sp>
      <p:sp>
        <p:nvSpPr>
          <p:cNvPr id="14" name="Right Arrow 13">
            <a:extLst>
              <a:ext uri="{FF2B5EF4-FFF2-40B4-BE49-F238E27FC236}">
                <a16:creationId xmlns:a16="http://schemas.microsoft.com/office/drawing/2014/main" id="{3C5E9060-E0EF-5944-B861-DCB11E280385}"/>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3169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E25-D16B-5048-83A3-B194D0FE49F9}"/>
              </a:ext>
            </a:extLst>
          </p:cNvPr>
          <p:cNvSpPr>
            <a:spLocks noGrp="1"/>
          </p:cNvSpPr>
          <p:nvPr>
            <p:ph type="title"/>
          </p:nvPr>
        </p:nvSpPr>
        <p:spPr>
          <a:xfrm>
            <a:off x="1049867" y="382385"/>
            <a:ext cx="10380133" cy="857641"/>
          </a:xfrm>
        </p:spPr>
        <p:txBody>
          <a:bodyPr>
            <a:normAutofit/>
          </a:bodyPr>
          <a:lstStyle/>
          <a:p>
            <a:r>
              <a:rPr lang="en-US" sz="4800" dirty="0">
                <a:solidFill>
                  <a:srgbClr val="0070C0"/>
                </a:solidFill>
              </a:rPr>
              <a:t>Example #1</a:t>
            </a:r>
          </a:p>
        </p:txBody>
      </p:sp>
      <p:pic>
        <p:nvPicPr>
          <p:cNvPr id="6" name="Content Placeholder 5">
            <a:extLst>
              <a:ext uri="{FF2B5EF4-FFF2-40B4-BE49-F238E27FC236}">
                <a16:creationId xmlns:a16="http://schemas.microsoft.com/office/drawing/2014/main" id="{439068B1-11B1-424C-A66C-4258D4B19D3E}"/>
              </a:ext>
            </a:extLst>
          </p:cNvPr>
          <p:cNvPicPr>
            <a:picLocks noGrp="1" noChangeAspect="1"/>
          </p:cNvPicPr>
          <p:nvPr>
            <p:ph sz="half" idx="1"/>
          </p:nvPr>
        </p:nvPicPr>
        <p:blipFill>
          <a:blip r:embed="rId2"/>
          <a:stretch>
            <a:fillRect/>
          </a:stretch>
        </p:blipFill>
        <p:spPr>
          <a:xfrm>
            <a:off x="1049867" y="1625601"/>
            <a:ext cx="5198533" cy="4622800"/>
          </a:xfrm>
        </p:spPr>
      </p:pic>
      <p:pic>
        <p:nvPicPr>
          <p:cNvPr id="8" name="Content Placeholder 7">
            <a:extLst>
              <a:ext uri="{FF2B5EF4-FFF2-40B4-BE49-F238E27FC236}">
                <a16:creationId xmlns:a16="http://schemas.microsoft.com/office/drawing/2014/main" id="{99ABF825-7E0F-B84E-8994-AF7CFE792724}"/>
              </a:ext>
            </a:extLst>
          </p:cNvPr>
          <p:cNvPicPr>
            <a:picLocks noGrp="1" noChangeAspect="1"/>
          </p:cNvPicPr>
          <p:nvPr>
            <p:ph sz="half" idx="2"/>
          </p:nvPr>
        </p:nvPicPr>
        <p:blipFill>
          <a:blip r:embed="rId3"/>
          <a:stretch>
            <a:fillRect/>
          </a:stretch>
        </p:blipFill>
        <p:spPr>
          <a:xfrm>
            <a:off x="6629400" y="1625601"/>
            <a:ext cx="4800600" cy="1550249"/>
          </a:xfrm>
        </p:spPr>
      </p:pic>
      <p:sp>
        <p:nvSpPr>
          <p:cNvPr id="9" name="&quot;No&quot; Symbol 8">
            <a:hlinkClick r:id="rId4" action="ppaction://hlinksldjump">
              <a:snd r:embed="rId5" name="applause.wav"/>
            </a:hlinkClick>
            <a:extLst>
              <a:ext uri="{FF2B5EF4-FFF2-40B4-BE49-F238E27FC236}">
                <a16:creationId xmlns:a16="http://schemas.microsoft.com/office/drawing/2014/main" id="{A9A172E4-CFCF-1942-9016-C59279777BE8}"/>
              </a:ext>
            </a:extLst>
          </p:cNvPr>
          <p:cNvSpPr/>
          <p:nvPr/>
        </p:nvSpPr>
        <p:spPr>
          <a:xfrm>
            <a:off x="9499600" y="3556001"/>
            <a:ext cx="1642533" cy="156548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miley Face 9">
            <a:hlinkClick r:id="" action="ppaction://hlinkshowjump?jump=nextslide">
              <a:snd r:embed="rId6" name="bomb.wav"/>
            </a:hlinkClick>
            <a:extLst>
              <a:ext uri="{FF2B5EF4-FFF2-40B4-BE49-F238E27FC236}">
                <a16:creationId xmlns:a16="http://schemas.microsoft.com/office/drawing/2014/main" id="{CC6967D2-F5DC-5943-BC35-A0E0B6084192}"/>
              </a:ext>
            </a:extLst>
          </p:cNvPr>
          <p:cNvSpPr/>
          <p:nvPr/>
        </p:nvSpPr>
        <p:spPr>
          <a:xfrm>
            <a:off x="7027333" y="3556000"/>
            <a:ext cx="1693334" cy="15654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A1D215-B8AA-164E-98FF-2E74AEA83CEA}"/>
              </a:ext>
            </a:extLst>
          </p:cNvPr>
          <p:cNvSpPr txBox="1"/>
          <p:nvPr/>
        </p:nvSpPr>
        <p:spPr>
          <a:xfrm>
            <a:off x="9664699" y="4161693"/>
            <a:ext cx="1477434" cy="400110"/>
          </a:xfrm>
          <a:prstGeom prst="rect">
            <a:avLst/>
          </a:prstGeom>
          <a:noFill/>
        </p:spPr>
        <p:txBody>
          <a:bodyPr wrap="square" rtlCol="0">
            <a:spAutoFit/>
          </a:bodyPr>
          <a:lstStyle/>
          <a:p>
            <a:r>
              <a:rPr lang="en-US" sz="2000" b="1" dirty="0"/>
              <a:t>Plagiarism</a:t>
            </a:r>
          </a:p>
        </p:txBody>
      </p:sp>
      <p:sp>
        <p:nvSpPr>
          <p:cNvPr id="13" name="TextBox 12">
            <a:extLst>
              <a:ext uri="{FF2B5EF4-FFF2-40B4-BE49-F238E27FC236}">
                <a16:creationId xmlns:a16="http://schemas.microsoft.com/office/drawing/2014/main" id="{00232805-78AD-0343-BDEF-1096C7305EC5}"/>
              </a:ext>
            </a:extLst>
          </p:cNvPr>
          <p:cNvSpPr txBox="1"/>
          <p:nvPr/>
        </p:nvSpPr>
        <p:spPr>
          <a:xfrm>
            <a:off x="7217832" y="4154076"/>
            <a:ext cx="1477434" cy="369332"/>
          </a:xfrm>
          <a:prstGeom prst="rect">
            <a:avLst/>
          </a:prstGeom>
          <a:noFill/>
        </p:spPr>
        <p:txBody>
          <a:bodyPr wrap="square" rtlCol="0">
            <a:spAutoFit/>
          </a:bodyPr>
          <a:lstStyle/>
          <a:p>
            <a:r>
              <a:rPr lang="en-US" b="1" dirty="0"/>
              <a:t>Acceptable </a:t>
            </a:r>
          </a:p>
        </p:txBody>
      </p:sp>
      <p:sp>
        <p:nvSpPr>
          <p:cNvPr id="14" name="Rectangle 13">
            <a:hlinkClick r:id="" action="ppaction://hlinkshowjump?jump=nextslide">
              <a:snd r:embed="rId6" name="bomb.wav"/>
            </a:hlinkClick>
            <a:extLst>
              <a:ext uri="{FF2B5EF4-FFF2-40B4-BE49-F238E27FC236}">
                <a16:creationId xmlns:a16="http://schemas.microsoft.com/office/drawing/2014/main" id="{2C9D3881-4522-7D48-B520-1FFEC69815FE}"/>
              </a:ext>
            </a:extLst>
          </p:cNvPr>
          <p:cNvSpPr/>
          <p:nvPr/>
        </p:nvSpPr>
        <p:spPr>
          <a:xfrm>
            <a:off x="8839200" y="5879592"/>
            <a:ext cx="27776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Acceptable</a:t>
            </a:r>
          </a:p>
        </p:txBody>
      </p:sp>
      <p:sp>
        <p:nvSpPr>
          <p:cNvPr id="15" name="Right Arrow 14">
            <a:extLst>
              <a:ext uri="{FF2B5EF4-FFF2-40B4-BE49-F238E27FC236}">
                <a16:creationId xmlns:a16="http://schemas.microsoft.com/office/drawing/2014/main" id="{135CA7E6-1936-4B46-9C2E-46EE6AB5BA7E}"/>
              </a:ext>
            </a:extLst>
          </p:cNvPr>
          <p:cNvSpPr>
            <a:spLocks noChangeAspect="1"/>
          </p:cNvSpPr>
          <p:nvPr/>
        </p:nvSpPr>
        <p:spPr>
          <a:xfrm>
            <a:off x="10615565" y="602485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 name="Left Arrow 10">
            <a:hlinkClick r:id="" action="ppaction://hlinkshowjump?jump=previousslide">
              <a:snd r:embed="rId7" name="click.wav"/>
            </a:hlinkClick>
            <a:extLst>
              <a:ext uri="{FF2B5EF4-FFF2-40B4-BE49-F238E27FC236}">
                <a16:creationId xmlns:a16="http://schemas.microsoft.com/office/drawing/2014/main" id="{3BFCB01E-CDEF-F043-AC9E-53DA0018A6B2}"/>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99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311E-9F1C-4143-A97A-8E3C6595C8AD}"/>
              </a:ext>
            </a:extLst>
          </p:cNvPr>
          <p:cNvSpPr>
            <a:spLocks noGrp="1"/>
          </p:cNvSpPr>
          <p:nvPr>
            <p:ph type="title"/>
          </p:nvPr>
        </p:nvSpPr>
        <p:spPr/>
        <p:txBody>
          <a:bodyPr>
            <a:normAutofit/>
          </a:bodyPr>
          <a:lstStyle/>
          <a:p>
            <a:r>
              <a:rPr lang="en-US" sz="4800" dirty="0">
                <a:solidFill>
                  <a:srgbClr val="0070C0"/>
                </a:solidFill>
              </a:rPr>
              <a:t>Acceptable </a:t>
            </a:r>
          </a:p>
        </p:txBody>
      </p:sp>
      <p:sp>
        <p:nvSpPr>
          <p:cNvPr id="3" name="Content Placeholder 2">
            <a:extLst>
              <a:ext uri="{FF2B5EF4-FFF2-40B4-BE49-F238E27FC236}">
                <a16:creationId xmlns:a16="http://schemas.microsoft.com/office/drawing/2014/main" id="{F9E21E59-4E5D-7D40-9C03-FBEF972C6848}"/>
              </a:ext>
            </a:extLst>
          </p:cNvPr>
          <p:cNvSpPr>
            <a:spLocks noGrp="1"/>
          </p:cNvSpPr>
          <p:nvPr>
            <p:ph idx="1"/>
          </p:nvPr>
        </p:nvSpPr>
        <p:spPr>
          <a:xfrm>
            <a:off x="1251678" y="1422401"/>
            <a:ext cx="10178322" cy="2336799"/>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Incorrect. This is not acceptable use. </a:t>
            </a:r>
          </a:p>
          <a:p>
            <a:pPr marL="0" indent="0">
              <a:buNone/>
            </a:pP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It would be considered plagiarism because the first sentence quotes the source, yet does not cite the author or the page number.  The second sentence by itself is a good example of a direct quotation, but the writer needs to cite the first sentence as well - maybe by starting the sentence off with ’</a:t>
            </a:r>
            <a:r>
              <a:rPr lang="en-US" sz="1600" b="1" dirty="0" err="1">
                <a:solidFill>
                  <a:schemeClr val="tx1"/>
                </a:solidFill>
                <a:latin typeface="Arial" panose="020B0604020202020204" pitchFamily="34" charset="0"/>
                <a:cs typeface="Arial" panose="020B0604020202020204" pitchFamily="34" charset="0"/>
              </a:rPr>
              <a:t>Mtume</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ya</a:t>
            </a:r>
            <a:r>
              <a:rPr lang="en-US" sz="1600" b="1" dirty="0">
                <a:solidFill>
                  <a:schemeClr val="tx1"/>
                </a:solidFill>
                <a:latin typeface="Arial" panose="020B0604020202020204" pitchFamily="34" charset="0"/>
                <a:cs typeface="Arial" panose="020B0604020202020204" pitchFamily="34" charset="0"/>
              </a:rPr>
              <a:t> Salaam believes...’ and ending with the page number from the article.</a:t>
            </a:r>
          </a:p>
        </p:txBody>
      </p:sp>
      <p:pic>
        <p:nvPicPr>
          <p:cNvPr id="6" name="Graphic 5" descr="Close">
            <a:extLst>
              <a:ext uri="{FF2B5EF4-FFF2-40B4-BE49-F238E27FC236}">
                <a16:creationId xmlns:a16="http://schemas.microsoft.com/office/drawing/2014/main" id="{46469DC4-C169-3F45-9C15-E33479734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4533" y="382385"/>
            <a:ext cx="914400" cy="914400"/>
          </a:xfrm>
          <a:prstGeom prst="rect">
            <a:avLst/>
          </a:prstGeom>
        </p:spPr>
      </p:pic>
      <p:sp>
        <p:nvSpPr>
          <p:cNvPr id="7" name="Left Arrow 6">
            <a:hlinkClick r:id="" action="ppaction://hlinkshowjump?jump=previousslide">
              <a:snd r:embed="rId4" name="click.wav"/>
            </a:hlinkClick>
            <a:extLst>
              <a:ext uri="{FF2B5EF4-FFF2-40B4-BE49-F238E27FC236}">
                <a16:creationId xmlns:a16="http://schemas.microsoft.com/office/drawing/2014/main" id="{7729C9B4-627D-1645-B1A5-740F037C2C1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hlinkshowjump?jump=nextslide">
              <a:snd r:embed="rId5" name="applause.wav"/>
            </a:hlinkClick>
            <a:extLst>
              <a:ext uri="{FF2B5EF4-FFF2-40B4-BE49-F238E27FC236}">
                <a16:creationId xmlns:a16="http://schemas.microsoft.com/office/drawing/2014/main" id="{8C8E5350-EE78-9245-AA85-078BDDB74D6C}"/>
              </a:ext>
            </a:extLst>
          </p:cNvPr>
          <p:cNvSpPr/>
          <p:nvPr/>
        </p:nvSpPr>
        <p:spPr>
          <a:xfrm>
            <a:off x="9008533" y="5879592"/>
            <a:ext cx="26082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a:t>
            </a:r>
          </a:p>
        </p:txBody>
      </p:sp>
      <p:sp>
        <p:nvSpPr>
          <p:cNvPr id="9" name="Right Arrow 8">
            <a:extLst>
              <a:ext uri="{FF2B5EF4-FFF2-40B4-BE49-F238E27FC236}">
                <a16:creationId xmlns:a16="http://schemas.microsoft.com/office/drawing/2014/main" id="{2E5D9D35-7DAA-9949-9D74-D3524AE9BE29}"/>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9062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3508-9904-C842-8D79-A25578C36293}"/>
              </a:ext>
            </a:extLst>
          </p:cNvPr>
          <p:cNvSpPr>
            <a:spLocks noGrp="1"/>
          </p:cNvSpPr>
          <p:nvPr>
            <p:ph type="title"/>
          </p:nvPr>
        </p:nvSpPr>
        <p:spPr>
          <a:xfrm>
            <a:off x="1251678" y="382385"/>
            <a:ext cx="10178322" cy="914400"/>
          </a:xfrm>
        </p:spPr>
        <p:txBody>
          <a:bodyPr>
            <a:normAutofit/>
          </a:bodyPr>
          <a:lstStyle/>
          <a:p>
            <a:r>
              <a:rPr lang="en-US" sz="4800" dirty="0">
                <a:solidFill>
                  <a:srgbClr val="0070C0"/>
                </a:solidFill>
              </a:rPr>
              <a:t>Plagiarism</a:t>
            </a:r>
          </a:p>
        </p:txBody>
      </p:sp>
      <p:sp>
        <p:nvSpPr>
          <p:cNvPr id="3" name="Content Placeholder 2">
            <a:extLst>
              <a:ext uri="{FF2B5EF4-FFF2-40B4-BE49-F238E27FC236}">
                <a16:creationId xmlns:a16="http://schemas.microsoft.com/office/drawing/2014/main" id="{511CE0A2-57D2-BA4E-8771-AEF9390A57D9}"/>
              </a:ext>
            </a:extLst>
          </p:cNvPr>
          <p:cNvSpPr>
            <a:spLocks noGrp="1"/>
          </p:cNvSpPr>
          <p:nvPr>
            <p:ph idx="1"/>
          </p:nvPr>
        </p:nvSpPr>
        <p:spPr>
          <a:xfrm>
            <a:off x="1251678" y="1430090"/>
            <a:ext cx="10178322" cy="4253992"/>
          </a:xfrm>
        </p:spPr>
        <p:txBody>
          <a:bodyPr/>
          <a:lstStyle/>
          <a:p>
            <a:r>
              <a:rPr lang="en-US" dirty="0">
                <a:solidFill>
                  <a:schemeClr val="tx1"/>
                </a:solidFill>
              </a:rPr>
              <a:t>CORRECT.</a:t>
            </a:r>
          </a:p>
          <a:p>
            <a:r>
              <a:rPr lang="en-US" dirty="0">
                <a:solidFill>
                  <a:schemeClr val="tx1"/>
                </a:solidFill>
              </a:rPr>
              <a:t> The first sentence quotes the source material, yet does not cite the author or the page number.  The second sentence by itself is a good example of a direct quotation, but the writer needs to cite the first sentence as well - maybe by starting the sentence off with ’</a:t>
            </a:r>
            <a:r>
              <a:rPr lang="en-US" dirty="0" err="1">
                <a:solidFill>
                  <a:schemeClr val="tx1"/>
                </a:solidFill>
              </a:rPr>
              <a:t>Mtume</a:t>
            </a:r>
            <a:r>
              <a:rPr lang="en-US" dirty="0">
                <a:solidFill>
                  <a:schemeClr val="tx1"/>
                </a:solidFill>
              </a:rPr>
              <a:t> </a:t>
            </a:r>
            <a:r>
              <a:rPr lang="en-US" dirty="0" err="1">
                <a:solidFill>
                  <a:schemeClr val="tx1"/>
                </a:solidFill>
              </a:rPr>
              <a:t>ya</a:t>
            </a:r>
            <a:r>
              <a:rPr lang="en-US" dirty="0">
                <a:solidFill>
                  <a:schemeClr val="tx1"/>
                </a:solidFill>
              </a:rPr>
              <a:t> Salaam believes...’ and ending with the page number from the article.</a:t>
            </a:r>
          </a:p>
        </p:txBody>
      </p:sp>
      <p:pic>
        <p:nvPicPr>
          <p:cNvPr id="5" name="Graphic 4" descr="Checkmark">
            <a:extLst>
              <a:ext uri="{FF2B5EF4-FFF2-40B4-BE49-F238E27FC236}">
                <a16:creationId xmlns:a16="http://schemas.microsoft.com/office/drawing/2014/main" id="{67209AB2-05E6-1244-97A7-326DA213A6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639" y="219065"/>
            <a:ext cx="914400" cy="914400"/>
          </a:xfrm>
          <a:prstGeom prst="rect">
            <a:avLst/>
          </a:prstGeom>
        </p:spPr>
      </p:pic>
      <p:sp>
        <p:nvSpPr>
          <p:cNvPr id="6" name="Left Arrow 5">
            <a:hlinkClick r:id="" action="ppaction://hlinkshowjump?jump=previousslide">
              <a:snd r:embed="rId4" name="click.wav"/>
            </a:hlinkClick>
            <a:extLst>
              <a:ext uri="{FF2B5EF4-FFF2-40B4-BE49-F238E27FC236}">
                <a16:creationId xmlns:a16="http://schemas.microsoft.com/office/drawing/2014/main" id="{E2A1000C-3DF8-E844-930D-F6EAB96BEC5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hlinkshowjump?jump=nextslide">
              <a:snd r:embed="rId4" name="click.wav"/>
            </a:hlinkClick>
            <a:extLst>
              <a:ext uri="{FF2B5EF4-FFF2-40B4-BE49-F238E27FC236}">
                <a16:creationId xmlns:a16="http://schemas.microsoft.com/office/drawing/2014/main" id="{A33516A8-5290-BB47-9D0D-F51B5A1F08C5}"/>
              </a:ext>
            </a:extLst>
          </p:cNvPr>
          <p:cNvSpPr/>
          <p:nvPr/>
        </p:nvSpPr>
        <p:spPr>
          <a:xfrm>
            <a:off x="8534401" y="5879592"/>
            <a:ext cx="30824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Example #2 </a:t>
            </a:r>
          </a:p>
        </p:txBody>
      </p:sp>
      <p:sp>
        <p:nvSpPr>
          <p:cNvPr id="8" name="Right Arrow 7">
            <a:extLst>
              <a:ext uri="{FF2B5EF4-FFF2-40B4-BE49-F238E27FC236}">
                <a16:creationId xmlns:a16="http://schemas.microsoft.com/office/drawing/2014/main" id="{764C84AE-8FD4-5840-9E47-3C6438752D09}"/>
              </a:ext>
            </a:extLst>
          </p:cNvPr>
          <p:cNvSpPr>
            <a:spLocks noChangeAspect="1"/>
          </p:cNvSpPr>
          <p:nvPr/>
        </p:nvSpPr>
        <p:spPr>
          <a:xfrm>
            <a:off x="104292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89508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E25-D16B-5048-83A3-B194D0FE49F9}"/>
              </a:ext>
            </a:extLst>
          </p:cNvPr>
          <p:cNvSpPr>
            <a:spLocks noGrp="1"/>
          </p:cNvSpPr>
          <p:nvPr>
            <p:ph type="title"/>
          </p:nvPr>
        </p:nvSpPr>
        <p:spPr>
          <a:xfrm>
            <a:off x="1049867" y="382385"/>
            <a:ext cx="10380133" cy="1492132"/>
          </a:xfrm>
        </p:spPr>
        <p:txBody>
          <a:bodyPr>
            <a:normAutofit/>
          </a:bodyPr>
          <a:lstStyle/>
          <a:p>
            <a:r>
              <a:rPr lang="en-US" sz="4800" dirty="0">
                <a:solidFill>
                  <a:srgbClr val="0070C0"/>
                </a:solidFill>
              </a:rPr>
              <a:t>Example #2</a:t>
            </a:r>
          </a:p>
        </p:txBody>
      </p:sp>
      <p:pic>
        <p:nvPicPr>
          <p:cNvPr id="6" name="Content Placeholder 5">
            <a:extLst>
              <a:ext uri="{FF2B5EF4-FFF2-40B4-BE49-F238E27FC236}">
                <a16:creationId xmlns:a16="http://schemas.microsoft.com/office/drawing/2014/main" id="{439068B1-11B1-424C-A66C-4258D4B19D3E}"/>
              </a:ext>
            </a:extLst>
          </p:cNvPr>
          <p:cNvPicPr>
            <a:picLocks noGrp="1" noChangeAspect="1"/>
          </p:cNvPicPr>
          <p:nvPr>
            <p:ph sz="half" idx="1"/>
          </p:nvPr>
        </p:nvPicPr>
        <p:blipFill>
          <a:blip r:embed="rId2"/>
          <a:srcRect/>
          <a:stretch/>
        </p:blipFill>
        <p:spPr>
          <a:xfrm>
            <a:off x="1049798" y="1649476"/>
            <a:ext cx="5389098" cy="3559048"/>
          </a:xfrm>
        </p:spPr>
      </p:pic>
      <p:pic>
        <p:nvPicPr>
          <p:cNvPr id="8" name="Content Placeholder 7">
            <a:extLst>
              <a:ext uri="{FF2B5EF4-FFF2-40B4-BE49-F238E27FC236}">
                <a16:creationId xmlns:a16="http://schemas.microsoft.com/office/drawing/2014/main" id="{99ABF825-7E0F-B84E-8994-AF7CFE792724}"/>
              </a:ext>
            </a:extLst>
          </p:cNvPr>
          <p:cNvPicPr>
            <a:picLocks noGrp="1" noChangeAspect="1"/>
          </p:cNvPicPr>
          <p:nvPr>
            <p:ph sz="half" idx="2"/>
          </p:nvPr>
        </p:nvPicPr>
        <p:blipFill>
          <a:blip r:embed="rId3"/>
          <a:srcRect/>
          <a:stretch/>
        </p:blipFill>
        <p:spPr>
          <a:xfrm>
            <a:off x="6626798" y="1634123"/>
            <a:ext cx="4939785" cy="2142009"/>
          </a:xfrm>
        </p:spPr>
      </p:pic>
      <p:sp>
        <p:nvSpPr>
          <p:cNvPr id="9" name="&quot;No&quot; Symbol 8">
            <a:hlinkClick r:id="rId4" action="ppaction://hlinksldjump">
              <a:snd r:embed="rId5" name="bomb.wav"/>
            </a:hlinkClick>
            <a:extLst>
              <a:ext uri="{FF2B5EF4-FFF2-40B4-BE49-F238E27FC236}">
                <a16:creationId xmlns:a16="http://schemas.microsoft.com/office/drawing/2014/main" id="{A9A172E4-CFCF-1942-9016-C59279777BE8}"/>
              </a:ext>
            </a:extLst>
          </p:cNvPr>
          <p:cNvSpPr/>
          <p:nvPr/>
        </p:nvSpPr>
        <p:spPr>
          <a:xfrm>
            <a:off x="9283704" y="3976140"/>
            <a:ext cx="1642533" cy="156548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miley Face 9">
            <a:hlinkClick r:id="" action="ppaction://hlinkshowjump?jump=nextslide">
              <a:snd r:embed="rId6" name="applause.wav"/>
            </a:hlinkClick>
            <a:extLst>
              <a:ext uri="{FF2B5EF4-FFF2-40B4-BE49-F238E27FC236}">
                <a16:creationId xmlns:a16="http://schemas.microsoft.com/office/drawing/2014/main" id="{CC6967D2-F5DC-5943-BC35-A0E0B6084192}"/>
              </a:ext>
            </a:extLst>
          </p:cNvPr>
          <p:cNvSpPr/>
          <p:nvPr/>
        </p:nvSpPr>
        <p:spPr>
          <a:xfrm>
            <a:off x="7014633" y="3939775"/>
            <a:ext cx="1693334" cy="15654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A1D215-B8AA-164E-98FF-2E74AEA83CEA}"/>
              </a:ext>
            </a:extLst>
          </p:cNvPr>
          <p:cNvSpPr txBox="1"/>
          <p:nvPr/>
        </p:nvSpPr>
        <p:spPr>
          <a:xfrm>
            <a:off x="9448802" y="4652571"/>
            <a:ext cx="1477434" cy="400110"/>
          </a:xfrm>
          <a:prstGeom prst="rect">
            <a:avLst/>
          </a:prstGeom>
          <a:noFill/>
        </p:spPr>
        <p:txBody>
          <a:bodyPr wrap="square" rtlCol="0">
            <a:spAutoFit/>
          </a:bodyPr>
          <a:lstStyle/>
          <a:p>
            <a:r>
              <a:rPr lang="en-US" sz="2000" b="1" dirty="0"/>
              <a:t>Plagiarism</a:t>
            </a:r>
          </a:p>
        </p:txBody>
      </p:sp>
      <p:sp>
        <p:nvSpPr>
          <p:cNvPr id="13" name="TextBox 12">
            <a:extLst>
              <a:ext uri="{FF2B5EF4-FFF2-40B4-BE49-F238E27FC236}">
                <a16:creationId xmlns:a16="http://schemas.microsoft.com/office/drawing/2014/main" id="{00232805-78AD-0343-BDEF-1096C7305EC5}"/>
              </a:ext>
            </a:extLst>
          </p:cNvPr>
          <p:cNvSpPr txBox="1"/>
          <p:nvPr/>
        </p:nvSpPr>
        <p:spPr>
          <a:xfrm>
            <a:off x="7230532" y="4651027"/>
            <a:ext cx="1477434" cy="369332"/>
          </a:xfrm>
          <a:prstGeom prst="rect">
            <a:avLst/>
          </a:prstGeom>
          <a:noFill/>
        </p:spPr>
        <p:txBody>
          <a:bodyPr wrap="square" rtlCol="0">
            <a:spAutoFit/>
          </a:bodyPr>
          <a:lstStyle/>
          <a:p>
            <a:r>
              <a:rPr lang="en-US" b="1" dirty="0"/>
              <a:t>Acceptable </a:t>
            </a:r>
          </a:p>
        </p:txBody>
      </p:sp>
      <p:sp>
        <p:nvSpPr>
          <p:cNvPr id="11" name="Rectangle 10">
            <a:hlinkClick r:id="" action="ppaction://hlinkshowjump?jump=nextslide">
              <a:snd r:embed="rId6" name="applause.wav"/>
            </a:hlinkClick>
            <a:extLst>
              <a:ext uri="{FF2B5EF4-FFF2-40B4-BE49-F238E27FC236}">
                <a16:creationId xmlns:a16="http://schemas.microsoft.com/office/drawing/2014/main" id="{D53E8584-9EE4-2843-87C0-5CA6718EC6A5}"/>
              </a:ext>
            </a:extLst>
          </p:cNvPr>
          <p:cNvSpPr/>
          <p:nvPr/>
        </p:nvSpPr>
        <p:spPr>
          <a:xfrm>
            <a:off x="8707966" y="5964870"/>
            <a:ext cx="2896149"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Acceptable </a:t>
            </a:r>
          </a:p>
        </p:txBody>
      </p:sp>
      <p:sp>
        <p:nvSpPr>
          <p:cNvPr id="14" name="Right Arrow 13">
            <a:extLst>
              <a:ext uri="{FF2B5EF4-FFF2-40B4-BE49-F238E27FC236}">
                <a16:creationId xmlns:a16="http://schemas.microsoft.com/office/drawing/2014/main" id="{B45782D8-8901-3146-86EC-ABB2F5E97DD9}"/>
              </a:ext>
            </a:extLst>
          </p:cNvPr>
          <p:cNvSpPr>
            <a:spLocks noChangeAspect="1"/>
          </p:cNvSpPr>
          <p:nvPr/>
        </p:nvSpPr>
        <p:spPr>
          <a:xfrm>
            <a:off x="10519019" y="6085526"/>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5" name="Left Arrow 14">
            <a:hlinkClick r:id="" action="ppaction://hlinkshowjump?jump=previousslide">
              <a:snd r:embed="rId7" name="click.wav"/>
            </a:hlinkClick>
            <a:extLst>
              <a:ext uri="{FF2B5EF4-FFF2-40B4-BE49-F238E27FC236}">
                <a16:creationId xmlns:a16="http://schemas.microsoft.com/office/drawing/2014/main" id="{0E6D519D-F123-5641-A767-F63756360ED5}"/>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34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311E-9F1C-4143-A97A-8E3C6595C8AD}"/>
              </a:ext>
            </a:extLst>
          </p:cNvPr>
          <p:cNvSpPr>
            <a:spLocks noGrp="1"/>
          </p:cNvSpPr>
          <p:nvPr>
            <p:ph type="title"/>
          </p:nvPr>
        </p:nvSpPr>
        <p:spPr>
          <a:xfrm>
            <a:off x="1251678" y="382385"/>
            <a:ext cx="10178322" cy="1040016"/>
          </a:xfrm>
        </p:spPr>
        <p:txBody>
          <a:bodyPr>
            <a:normAutofit/>
          </a:bodyPr>
          <a:lstStyle/>
          <a:p>
            <a:r>
              <a:rPr lang="en-US" sz="4800" dirty="0">
                <a:solidFill>
                  <a:srgbClr val="0070C0"/>
                </a:solidFill>
              </a:rPr>
              <a:t>Acceptable </a:t>
            </a:r>
          </a:p>
        </p:txBody>
      </p:sp>
      <p:sp>
        <p:nvSpPr>
          <p:cNvPr id="3" name="Content Placeholder 2">
            <a:extLst>
              <a:ext uri="{FF2B5EF4-FFF2-40B4-BE49-F238E27FC236}">
                <a16:creationId xmlns:a16="http://schemas.microsoft.com/office/drawing/2014/main" id="{F9E21E59-4E5D-7D40-9C03-FBEF972C6848}"/>
              </a:ext>
            </a:extLst>
          </p:cNvPr>
          <p:cNvSpPr>
            <a:spLocks noGrp="1"/>
          </p:cNvSpPr>
          <p:nvPr>
            <p:ph idx="1"/>
          </p:nvPr>
        </p:nvSpPr>
        <p:spPr>
          <a:xfrm>
            <a:off x="1251678" y="1676400"/>
            <a:ext cx="10178322" cy="2336799"/>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CORRECT!</a:t>
            </a:r>
          </a:p>
          <a:p>
            <a:pPr marL="0" indent="0">
              <a:buNone/>
            </a:pP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The entire sentence indicates Salaam’s ideas about rap music by enclosing the borrowed material completely. The sentence starts with his name, uses a direct quotation set off with quotation marks, and ends with a direct quotation and page number that shows where the writer found these ideas.</a:t>
            </a:r>
          </a:p>
        </p:txBody>
      </p:sp>
      <p:sp>
        <p:nvSpPr>
          <p:cNvPr id="7" name="Left Arrow 6">
            <a:hlinkClick r:id="" action="ppaction://hlinkshowjump?jump=previousslide">
              <a:snd r:embed="rId2" name="click.wav"/>
            </a:hlinkClick>
            <a:extLst>
              <a:ext uri="{FF2B5EF4-FFF2-40B4-BE49-F238E27FC236}">
                <a16:creationId xmlns:a16="http://schemas.microsoft.com/office/drawing/2014/main" id="{7729C9B4-627D-1645-B1A5-740F037C2C1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EFD7C846-F287-E446-9327-22CED3793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0" y="292822"/>
            <a:ext cx="914400" cy="914400"/>
          </a:xfrm>
          <a:prstGeom prst="rect">
            <a:avLst/>
          </a:prstGeom>
        </p:spPr>
      </p:pic>
      <p:sp>
        <p:nvSpPr>
          <p:cNvPr id="9" name="Rectangle 8">
            <a:hlinkClick r:id="" action="ppaction://hlinkshowjump?jump=nextslide">
              <a:snd r:embed="rId5" name="bomb.wav"/>
            </a:hlinkClick>
            <a:extLst>
              <a:ext uri="{FF2B5EF4-FFF2-40B4-BE49-F238E27FC236}">
                <a16:creationId xmlns:a16="http://schemas.microsoft.com/office/drawing/2014/main" id="{AEF94BF3-E567-9347-912D-EE91C1F387D2}"/>
              </a:ext>
            </a:extLst>
          </p:cNvPr>
          <p:cNvSpPr/>
          <p:nvPr/>
        </p:nvSpPr>
        <p:spPr>
          <a:xfrm>
            <a:off x="9025467" y="5879592"/>
            <a:ext cx="25913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a:t>
            </a:r>
          </a:p>
        </p:txBody>
      </p:sp>
      <p:sp>
        <p:nvSpPr>
          <p:cNvPr id="10" name="Right Arrow 9">
            <a:extLst>
              <a:ext uri="{FF2B5EF4-FFF2-40B4-BE49-F238E27FC236}">
                <a16:creationId xmlns:a16="http://schemas.microsoft.com/office/drawing/2014/main" id="{65AA557F-B929-604D-BA2A-45454EF97F44}"/>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12365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F80E-C1B0-D346-B6F4-1A01F039B265}"/>
              </a:ext>
            </a:extLst>
          </p:cNvPr>
          <p:cNvSpPr>
            <a:spLocks noGrp="1"/>
          </p:cNvSpPr>
          <p:nvPr>
            <p:ph type="title"/>
          </p:nvPr>
        </p:nvSpPr>
        <p:spPr>
          <a:xfrm>
            <a:off x="1251678" y="271174"/>
            <a:ext cx="10178322" cy="1492132"/>
          </a:xfrm>
        </p:spPr>
        <p:txBody>
          <a:bodyPr>
            <a:normAutofit/>
          </a:bodyPr>
          <a:lstStyle/>
          <a:p>
            <a:r>
              <a:rPr lang="en-US" sz="4800" dirty="0">
                <a:solidFill>
                  <a:srgbClr val="0070C0"/>
                </a:solidFill>
              </a:rPr>
              <a:t>Welcome! </a:t>
            </a:r>
          </a:p>
        </p:txBody>
      </p:sp>
      <p:sp>
        <p:nvSpPr>
          <p:cNvPr id="3" name="Content Placeholder 2">
            <a:extLst>
              <a:ext uri="{FF2B5EF4-FFF2-40B4-BE49-F238E27FC236}">
                <a16:creationId xmlns:a16="http://schemas.microsoft.com/office/drawing/2014/main" id="{BD25D2DC-2702-2C4C-8E71-5B7D3FE0FD52}"/>
              </a:ext>
            </a:extLst>
          </p:cNvPr>
          <p:cNvSpPr>
            <a:spLocks noGrp="1"/>
          </p:cNvSpPr>
          <p:nvPr>
            <p:ph idx="1"/>
          </p:nvPr>
        </p:nvSpPr>
        <p:spPr>
          <a:xfrm>
            <a:off x="1251677" y="1037361"/>
            <a:ext cx="10178322" cy="4593368"/>
          </a:xfrm>
        </p:spPr>
        <p:txBody>
          <a:bodyPr>
            <a:noAutofit/>
          </a:bodyPr>
          <a:lstStyle/>
          <a:p>
            <a:pPr algn="l" fontAlgn="base"/>
            <a:r>
              <a:rPr lang="en-US" sz="1600" i="0" dirty="0">
                <a:solidFill>
                  <a:srgbClr val="000000"/>
                </a:solidFill>
                <a:effectLst/>
                <a:latin typeface="Arial" panose="020B0604020202020204" pitchFamily="34" charset="0"/>
                <a:cs typeface="Arial" panose="020B0604020202020204" pitchFamily="34" charset="0"/>
              </a:rPr>
              <a:t>This tutorial will help you avoid </a:t>
            </a:r>
            <a:r>
              <a:rPr lang="en-US" sz="1600" b="1" i="0" dirty="0">
                <a:solidFill>
                  <a:srgbClr val="000000"/>
                </a:solidFill>
                <a:effectLst/>
                <a:latin typeface="Arial" panose="020B0604020202020204" pitchFamily="34" charset="0"/>
                <a:cs typeface="Arial" panose="020B0604020202020204" pitchFamily="34" charset="0"/>
              </a:rPr>
              <a:t>plagiarism</a:t>
            </a:r>
            <a:r>
              <a:rPr lang="en-US" sz="1600" i="0" dirty="0">
                <a:solidFill>
                  <a:srgbClr val="000000"/>
                </a:solidFill>
                <a:effectLst/>
                <a:latin typeface="Arial" panose="020B0604020202020204" pitchFamily="34" charset="0"/>
                <a:cs typeface="Arial" panose="020B0604020202020204" pitchFamily="34" charset="0"/>
              </a:rPr>
              <a:t>! </a:t>
            </a:r>
          </a:p>
          <a:p>
            <a:pPr algn="l" fontAlgn="base"/>
            <a:r>
              <a:rPr lang="en-US" sz="1600" dirty="0">
                <a:solidFill>
                  <a:srgbClr val="000000"/>
                </a:solidFill>
                <a:latin typeface="Arial" panose="020B0604020202020204" pitchFamily="34" charset="0"/>
                <a:cs typeface="Arial" panose="020B0604020202020204" pitchFamily="34" charset="0"/>
              </a:rPr>
              <a:t>Many e</a:t>
            </a:r>
            <a:r>
              <a:rPr lang="en-US" sz="1600" i="0" dirty="0">
                <a:solidFill>
                  <a:srgbClr val="000000"/>
                </a:solidFill>
                <a:effectLst/>
                <a:latin typeface="Arial" panose="020B0604020202020204" pitchFamily="34" charset="0"/>
                <a:cs typeface="Arial" panose="020B0604020202020204" pitchFamily="34" charset="0"/>
              </a:rPr>
              <a:t>xamples, showing how to properly </a:t>
            </a:r>
            <a:r>
              <a:rPr lang="en-US" sz="1600" dirty="0">
                <a:solidFill>
                  <a:srgbClr val="000000"/>
                </a:solidFill>
                <a:latin typeface="Arial" panose="020B0604020202020204" pitchFamily="34" charset="0"/>
                <a:cs typeface="Arial" panose="020B0604020202020204" pitchFamily="34" charset="0"/>
              </a:rPr>
              <a:t>cite </a:t>
            </a:r>
            <a:r>
              <a:rPr lang="en-US" sz="1600" i="0" dirty="0">
                <a:solidFill>
                  <a:srgbClr val="000000"/>
                </a:solidFill>
                <a:effectLst/>
                <a:latin typeface="Arial" panose="020B0604020202020204" pitchFamily="34" charset="0"/>
                <a:cs typeface="Arial" panose="020B0604020202020204" pitchFamily="34" charset="0"/>
              </a:rPr>
              <a:t>information from other sources in your work, are included in the tutorial. </a:t>
            </a:r>
          </a:p>
          <a:p>
            <a:pPr algn="l" fontAlgn="base"/>
            <a:r>
              <a:rPr lang="en-US" sz="1600" i="0" dirty="0">
                <a:solidFill>
                  <a:srgbClr val="000000"/>
                </a:solidFill>
                <a:effectLst/>
                <a:latin typeface="Arial" panose="020B0604020202020204" pitchFamily="34" charset="0"/>
                <a:cs typeface="Arial" panose="020B0604020202020204" pitchFamily="34" charset="0"/>
              </a:rPr>
              <a:t>As you make your way through the tutorial, there will be two quizzes that help you understand the difference between an acceptable use of a source and plagiarism. Take a guess! Click on the answer you think best. If you choose an incorrect answer simply try the other option; no matter which answer you choose, there will be an explanation as to why the example is or is not plagiarism.</a:t>
            </a:r>
          </a:p>
          <a:p>
            <a:pPr algn="l"/>
            <a:r>
              <a:rPr lang="en-US" sz="1600" i="0" dirty="0">
                <a:solidFill>
                  <a:srgbClr val="000000"/>
                </a:solidFill>
                <a:effectLst/>
                <a:latin typeface="Arial" panose="020B0604020202020204" pitchFamily="34" charset="0"/>
                <a:cs typeface="Arial" panose="020B0604020202020204" pitchFamily="34" charset="0"/>
              </a:rPr>
              <a:t>The Resources page offers suggestions on note-taking to keep yourself organized and track your sources. You will also find links to pages with in-depth information on internal citation styles and the </a:t>
            </a:r>
            <a:r>
              <a:rPr lang="en-US" sz="1600" i="0" dirty="0">
                <a:solidFill>
                  <a:srgbClr val="000000"/>
                </a:solidFill>
                <a:effectLst/>
                <a:latin typeface="Arial" panose="020B0604020202020204" pitchFamily="34" charset="0"/>
                <a:cs typeface="Arial" panose="020B0604020202020204" pitchFamily="34" charset="0"/>
                <a:hlinkClick r:id="rId2"/>
              </a:rPr>
              <a:t>Oxford </a:t>
            </a:r>
            <a:r>
              <a:rPr lang="en-US" sz="1600" dirty="0">
                <a:solidFill>
                  <a:srgbClr val="000000"/>
                </a:solidFill>
                <a:latin typeface="Arial" panose="020B0604020202020204" pitchFamily="34" charset="0"/>
                <a:cs typeface="Arial" panose="020B0604020202020204" pitchFamily="34" charset="0"/>
                <a:hlinkClick r:id="rId2"/>
              </a:rPr>
              <a:t>School District Code of Conduct </a:t>
            </a:r>
            <a:r>
              <a:rPr lang="en-US" sz="1600" i="0" dirty="0">
                <a:solidFill>
                  <a:srgbClr val="000000"/>
                </a:solidFill>
                <a:effectLst/>
                <a:latin typeface="Arial" panose="020B0604020202020204" pitchFamily="34" charset="0"/>
                <a:cs typeface="Arial" panose="020B0604020202020204" pitchFamily="34" charset="0"/>
                <a:hlinkClick r:id="rId2"/>
              </a:rPr>
              <a:t>section on </a:t>
            </a:r>
            <a:r>
              <a:rPr lang="en-US" sz="1600" b="1" i="0" dirty="0">
                <a:solidFill>
                  <a:srgbClr val="00276B"/>
                </a:solidFill>
                <a:effectLst/>
                <a:latin typeface="Arial" panose="020B0604020202020204" pitchFamily="34" charset="0"/>
                <a:cs typeface="Arial" panose="020B0604020202020204" pitchFamily="34" charset="0"/>
                <a:hlinkClick r:id="rId2"/>
              </a:rPr>
              <a:t>Academic Dishonesty</a:t>
            </a:r>
            <a:r>
              <a:rPr lang="en-US" sz="1400" b="1" i="0" dirty="0">
                <a:solidFill>
                  <a:srgbClr val="00276B"/>
                </a:solidFill>
                <a:effectLst/>
                <a:latin typeface="Manrope"/>
              </a:rPr>
              <a:t>.</a:t>
            </a:r>
          </a:p>
          <a:p>
            <a:pPr algn="l"/>
            <a:r>
              <a:rPr lang="en-US" sz="1600" b="1" i="0" dirty="0">
                <a:solidFill>
                  <a:srgbClr val="000000"/>
                </a:solidFill>
                <a:effectLst/>
                <a:highlight>
                  <a:srgbClr val="FFFF00"/>
                </a:highlight>
                <a:latin typeface="Arial" panose="020B0604020202020204" pitchFamily="34" charset="0"/>
                <a:cs typeface="Arial" panose="020B0604020202020204" pitchFamily="34" charset="0"/>
              </a:rPr>
              <a:t>OSD’s Academic Dishonesty Definition:</a:t>
            </a:r>
            <a:r>
              <a:rPr lang="en-US" sz="1600" b="0" i="0" dirty="0">
                <a:solidFill>
                  <a:srgbClr val="000000"/>
                </a:solidFill>
                <a:effectLst/>
                <a:highlight>
                  <a:srgbClr val="FFFF00"/>
                </a:highlight>
                <a:latin typeface="Arial" panose="020B0604020202020204" pitchFamily="34" charset="0"/>
                <a:cs typeface="Arial" panose="020B0604020202020204" pitchFamily="34" charset="0"/>
              </a:rPr>
              <a:t>  Using or submitting work that is not your own, also known as cheating, plagiarism, copying, transferring computer files, etc. Students will be expected to follow classroom instructions relating to academic integrity.</a:t>
            </a:r>
            <a:endParaRPr lang="en-US" sz="1600" i="0" dirty="0">
              <a:solidFill>
                <a:srgbClr val="000000"/>
              </a:solidFill>
              <a:effectLst/>
              <a:highlight>
                <a:srgbClr val="FFFF00"/>
              </a:highlight>
              <a:latin typeface="Arial" panose="020B0604020202020204" pitchFamily="34" charset="0"/>
              <a:cs typeface="Arial" panose="020B0604020202020204" pitchFamily="34" charset="0"/>
            </a:endParaRPr>
          </a:p>
          <a:p>
            <a:pPr algn="l" fontAlgn="base"/>
            <a:r>
              <a:rPr lang="en-US" sz="1600" i="0" dirty="0">
                <a:solidFill>
                  <a:srgbClr val="000000"/>
                </a:solidFill>
                <a:effectLst/>
                <a:latin typeface="Arial" panose="020B0604020202020204" pitchFamily="34" charset="0"/>
                <a:cs typeface="Arial" panose="020B0604020202020204" pitchFamily="34" charset="0"/>
              </a:rPr>
              <a:t>When you have completed the tutorial, “Test Your Knowledge” to see what you learned.</a:t>
            </a:r>
          </a:p>
        </p:txBody>
      </p:sp>
      <p:sp>
        <p:nvSpPr>
          <p:cNvPr id="4" name="TextBox 3">
            <a:extLst>
              <a:ext uri="{FF2B5EF4-FFF2-40B4-BE49-F238E27FC236}">
                <a16:creationId xmlns:a16="http://schemas.microsoft.com/office/drawing/2014/main" id="{9FA5C92C-2EAF-064C-AA22-AD1E7C518748}"/>
              </a:ext>
            </a:extLst>
          </p:cNvPr>
          <p:cNvSpPr txBox="1"/>
          <p:nvPr/>
        </p:nvSpPr>
        <p:spPr>
          <a:xfrm>
            <a:off x="1662671" y="6448326"/>
            <a:ext cx="10021329" cy="276999"/>
          </a:xfrm>
          <a:prstGeom prst="rect">
            <a:avLst/>
          </a:prstGeom>
          <a:noFill/>
        </p:spPr>
        <p:txBody>
          <a:bodyPr wrap="square" rtlCol="0">
            <a:spAutoFit/>
          </a:bodyPr>
          <a:lstStyle/>
          <a:p>
            <a:r>
              <a:rPr lang="en-US" sz="1200" b="0" i="0" dirty="0">
                <a:solidFill>
                  <a:srgbClr val="000000"/>
                </a:solidFill>
                <a:effectLst/>
                <a:latin typeface="inherit"/>
              </a:rPr>
              <a:t>This tutorial was adapted from The University of Southern Mississippi’s </a:t>
            </a:r>
            <a:r>
              <a:rPr lang="en-US" sz="1200" b="0" i="1" dirty="0">
                <a:solidFill>
                  <a:srgbClr val="000000"/>
                </a:solidFill>
                <a:effectLst/>
                <a:latin typeface="inherit"/>
              </a:rPr>
              <a:t>Plagiarism Tutorial</a:t>
            </a:r>
            <a:r>
              <a:rPr lang="en-US" sz="1200" b="0" i="0" dirty="0">
                <a:solidFill>
                  <a:srgbClr val="000000"/>
                </a:solidFill>
                <a:effectLst/>
                <a:latin typeface="inherit"/>
              </a:rPr>
              <a:t>.</a:t>
            </a:r>
            <a:endParaRPr lang="en-US" sz="1200" dirty="0"/>
          </a:p>
        </p:txBody>
      </p:sp>
      <p:sp>
        <p:nvSpPr>
          <p:cNvPr id="11" name="Rectangle 10">
            <a:hlinkClick r:id="" action="ppaction://hlinkshowjump?jump=nextslide">
              <a:snd r:embed="rId3" name="click.wav"/>
            </a:hlinkClick>
            <a:extLst>
              <a:ext uri="{FF2B5EF4-FFF2-40B4-BE49-F238E27FC236}">
                <a16:creationId xmlns:a16="http://schemas.microsoft.com/office/drawing/2014/main" id="{0E5DD57A-40CC-B944-9DEA-E3FCD905CE9D}"/>
              </a:ext>
            </a:extLst>
          </p:cNvPr>
          <p:cNvSpPr/>
          <p:nvPr/>
        </p:nvSpPr>
        <p:spPr>
          <a:xfrm>
            <a:off x="7903731" y="5555900"/>
            <a:ext cx="3526268"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is Plagiarism? </a:t>
            </a:r>
          </a:p>
        </p:txBody>
      </p:sp>
      <p:sp>
        <p:nvSpPr>
          <p:cNvPr id="12" name="Right Arrow 11">
            <a:extLst>
              <a:ext uri="{FF2B5EF4-FFF2-40B4-BE49-F238E27FC236}">
                <a16:creationId xmlns:a16="http://schemas.microsoft.com/office/drawing/2014/main" id="{53EC9928-1A65-8B48-8979-274C0E09F6EB}"/>
              </a:ext>
            </a:extLst>
          </p:cNvPr>
          <p:cNvSpPr/>
          <p:nvPr/>
        </p:nvSpPr>
        <p:spPr>
          <a:xfrm>
            <a:off x="10495519" y="5694215"/>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Left Arrow 6">
            <a:hlinkClick r:id="" action="ppaction://hlinkshowjump?jump=previousslide">
              <a:snd r:embed="rId3" name="click.wav"/>
            </a:hlinkClick>
            <a:extLst>
              <a:ext uri="{FF2B5EF4-FFF2-40B4-BE49-F238E27FC236}">
                <a16:creationId xmlns:a16="http://schemas.microsoft.com/office/drawing/2014/main" id="{9D03E8AB-5F31-4F45-AACF-A485AF239C0B}"/>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39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3508-9904-C842-8D79-A25578C36293}"/>
              </a:ext>
            </a:extLst>
          </p:cNvPr>
          <p:cNvSpPr>
            <a:spLocks noGrp="1"/>
          </p:cNvSpPr>
          <p:nvPr>
            <p:ph type="title"/>
          </p:nvPr>
        </p:nvSpPr>
        <p:spPr/>
        <p:txBody>
          <a:bodyPr>
            <a:normAutofit/>
          </a:bodyPr>
          <a:lstStyle/>
          <a:p>
            <a:r>
              <a:rPr lang="en-US" sz="4800" dirty="0">
                <a:solidFill>
                  <a:srgbClr val="0070C0"/>
                </a:solidFill>
              </a:rPr>
              <a:t>Plagiarism</a:t>
            </a:r>
          </a:p>
        </p:txBody>
      </p:sp>
      <p:sp>
        <p:nvSpPr>
          <p:cNvPr id="3" name="Content Placeholder 2">
            <a:extLst>
              <a:ext uri="{FF2B5EF4-FFF2-40B4-BE49-F238E27FC236}">
                <a16:creationId xmlns:a16="http://schemas.microsoft.com/office/drawing/2014/main" id="{511CE0A2-57D2-BA4E-8771-AEF9390A57D9}"/>
              </a:ext>
            </a:extLst>
          </p:cNvPr>
          <p:cNvSpPr>
            <a:spLocks noGrp="1"/>
          </p:cNvSpPr>
          <p:nvPr>
            <p:ph idx="1"/>
          </p:nvPr>
        </p:nvSpPr>
        <p:spPr>
          <a:xfrm>
            <a:off x="1251678" y="1727201"/>
            <a:ext cx="10178322" cy="4152392"/>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Incorrect.  This would be considered acceptable use. </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The entire sentence indicates Salaam’s ideas about rap music by enclosing the borrowed material completely. The sentence starts with his name, uses a direct quotation set off with quotation marks, and ends with a direct quotation and page number that shows where the writer found these ideas</a:t>
            </a:r>
            <a:r>
              <a:rPr lang="en-US" sz="1600" dirty="0">
                <a:solidFill>
                  <a:schemeClr val="tx1"/>
                </a:solidFill>
                <a:latin typeface="Arial" panose="020B0604020202020204" pitchFamily="34" charset="0"/>
                <a:cs typeface="Arial" panose="020B0604020202020204" pitchFamily="34" charset="0"/>
              </a:rPr>
              <a:t>.</a:t>
            </a:r>
          </a:p>
        </p:txBody>
      </p:sp>
      <p:sp>
        <p:nvSpPr>
          <p:cNvPr id="6" name="Left Arrow 5">
            <a:hlinkClick r:id="" action="ppaction://hlinkshowjump?jump=previousslide">
              <a:snd r:embed="rId2" name="click.wav"/>
            </a:hlinkClick>
            <a:extLst>
              <a:ext uri="{FF2B5EF4-FFF2-40B4-BE49-F238E27FC236}">
                <a16:creationId xmlns:a16="http://schemas.microsoft.com/office/drawing/2014/main" id="{E2A1000C-3DF8-E844-930D-F6EAB96BEC5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se">
            <a:extLst>
              <a:ext uri="{FF2B5EF4-FFF2-40B4-BE49-F238E27FC236}">
                <a16:creationId xmlns:a16="http://schemas.microsoft.com/office/drawing/2014/main" id="{5D9C88FD-30C0-8240-9B2B-369014964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9866" y="214051"/>
            <a:ext cx="914400" cy="914400"/>
          </a:xfrm>
          <a:prstGeom prst="rect">
            <a:avLst/>
          </a:prstGeom>
        </p:spPr>
      </p:pic>
      <p:sp>
        <p:nvSpPr>
          <p:cNvPr id="8" name="Rectangle 7">
            <a:hlinkClick r:id="" action="ppaction://hlinkshowjump?jump=nextslide">
              <a:snd r:embed="rId2" name="click.wav"/>
            </a:hlinkClick>
            <a:extLst>
              <a:ext uri="{FF2B5EF4-FFF2-40B4-BE49-F238E27FC236}">
                <a16:creationId xmlns:a16="http://schemas.microsoft.com/office/drawing/2014/main" id="{56EC2DAF-9826-8B4E-8AF6-C0D5A4810861}"/>
              </a:ext>
            </a:extLst>
          </p:cNvPr>
          <p:cNvSpPr/>
          <p:nvPr/>
        </p:nvSpPr>
        <p:spPr>
          <a:xfrm>
            <a:off x="8805333" y="5879592"/>
            <a:ext cx="28114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Example #3 </a:t>
            </a:r>
          </a:p>
        </p:txBody>
      </p:sp>
      <p:sp>
        <p:nvSpPr>
          <p:cNvPr id="9" name="Right Arrow 8">
            <a:extLst>
              <a:ext uri="{FF2B5EF4-FFF2-40B4-BE49-F238E27FC236}">
                <a16:creationId xmlns:a16="http://schemas.microsoft.com/office/drawing/2014/main" id="{0E9403A5-9AF4-C445-8293-70A5575F5316}"/>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67183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E25-D16B-5048-83A3-B194D0FE49F9}"/>
              </a:ext>
            </a:extLst>
          </p:cNvPr>
          <p:cNvSpPr>
            <a:spLocks noGrp="1"/>
          </p:cNvSpPr>
          <p:nvPr>
            <p:ph type="title"/>
          </p:nvPr>
        </p:nvSpPr>
        <p:spPr>
          <a:xfrm>
            <a:off x="1049867" y="382385"/>
            <a:ext cx="10380133" cy="1492132"/>
          </a:xfrm>
        </p:spPr>
        <p:txBody>
          <a:bodyPr>
            <a:normAutofit/>
          </a:bodyPr>
          <a:lstStyle/>
          <a:p>
            <a:r>
              <a:rPr lang="en-US" sz="4800" dirty="0">
                <a:solidFill>
                  <a:srgbClr val="0070C0"/>
                </a:solidFill>
              </a:rPr>
              <a:t>Example #3</a:t>
            </a:r>
          </a:p>
        </p:txBody>
      </p:sp>
      <p:pic>
        <p:nvPicPr>
          <p:cNvPr id="6" name="Content Placeholder 5">
            <a:extLst>
              <a:ext uri="{FF2B5EF4-FFF2-40B4-BE49-F238E27FC236}">
                <a16:creationId xmlns:a16="http://schemas.microsoft.com/office/drawing/2014/main" id="{439068B1-11B1-424C-A66C-4258D4B19D3E}"/>
              </a:ext>
            </a:extLst>
          </p:cNvPr>
          <p:cNvPicPr>
            <a:picLocks noGrp="1" noChangeAspect="1"/>
          </p:cNvPicPr>
          <p:nvPr>
            <p:ph sz="half" idx="1"/>
          </p:nvPr>
        </p:nvPicPr>
        <p:blipFill>
          <a:blip r:embed="rId2"/>
          <a:srcRect/>
          <a:stretch/>
        </p:blipFill>
        <p:spPr>
          <a:xfrm>
            <a:off x="1049867" y="1371753"/>
            <a:ext cx="5198533" cy="3036872"/>
          </a:xfrm>
        </p:spPr>
      </p:pic>
      <p:pic>
        <p:nvPicPr>
          <p:cNvPr id="8" name="Content Placeholder 7">
            <a:extLst>
              <a:ext uri="{FF2B5EF4-FFF2-40B4-BE49-F238E27FC236}">
                <a16:creationId xmlns:a16="http://schemas.microsoft.com/office/drawing/2014/main" id="{99ABF825-7E0F-B84E-8994-AF7CFE792724}"/>
              </a:ext>
            </a:extLst>
          </p:cNvPr>
          <p:cNvPicPr>
            <a:picLocks noGrp="1" noChangeAspect="1"/>
          </p:cNvPicPr>
          <p:nvPr>
            <p:ph sz="half" idx="2"/>
          </p:nvPr>
        </p:nvPicPr>
        <p:blipFill>
          <a:blip r:embed="rId3"/>
          <a:srcRect/>
          <a:stretch/>
        </p:blipFill>
        <p:spPr>
          <a:xfrm>
            <a:off x="6756400" y="1371753"/>
            <a:ext cx="4746454" cy="1930246"/>
          </a:xfrm>
        </p:spPr>
      </p:pic>
      <p:sp>
        <p:nvSpPr>
          <p:cNvPr id="9" name="&quot;No&quot; Symbol 8">
            <a:hlinkClick r:id="rId4" action="ppaction://hlinksldjump">
              <a:snd r:embed="rId5" name="bomb.wav"/>
            </a:hlinkClick>
            <a:extLst>
              <a:ext uri="{FF2B5EF4-FFF2-40B4-BE49-F238E27FC236}">
                <a16:creationId xmlns:a16="http://schemas.microsoft.com/office/drawing/2014/main" id="{A9A172E4-CFCF-1942-9016-C59279777BE8}"/>
              </a:ext>
            </a:extLst>
          </p:cNvPr>
          <p:cNvSpPr/>
          <p:nvPr/>
        </p:nvSpPr>
        <p:spPr>
          <a:xfrm>
            <a:off x="9499600" y="3556001"/>
            <a:ext cx="1642533" cy="156548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miley Face 9">
            <a:hlinkClick r:id="" action="ppaction://hlinkshowjump?jump=nextslide">
              <a:snd r:embed="rId6" name="applause.wav"/>
            </a:hlinkClick>
            <a:extLst>
              <a:ext uri="{FF2B5EF4-FFF2-40B4-BE49-F238E27FC236}">
                <a16:creationId xmlns:a16="http://schemas.microsoft.com/office/drawing/2014/main" id="{CC6967D2-F5DC-5943-BC35-A0E0B6084192}"/>
              </a:ext>
            </a:extLst>
          </p:cNvPr>
          <p:cNvSpPr/>
          <p:nvPr/>
        </p:nvSpPr>
        <p:spPr>
          <a:xfrm>
            <a:off x="7027333" y="3556000"/>
            <a:ext cx="1693334" cy="15654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A1D215-B8AA-164E-98FF-2E74AEA83CEA}"/>
              </a:ext>
            </a:extLst>
          </p:cNvPr>
          <p:cNvSpPr txBox="1"/>
          <p:nvPr/>
        </p:nvSpPr>
        <p:spPr>
          <a:xfrm>
            <a:off x="9629197" y="4138687"/>
            <a:ext cx="1477434" cy="400110"/>
          </a:xfrm>
          <a:prstGeom prst="rect">
            <a:avLst/>
          </a:prstGeom>
          <a:noFill/>
        </p:spPr>
        <p:txBody>
          <a:bodyPr wrap="square" rtlCol="0">
            <a:spAutoFit/>
          </a:bodyPr>
          <a:lstStyle/>
          <a:p>
            <a:r>
              <a:rPr lang="en-US" sz="2000" b="1" dirty="0"/>
              <a:t>Plagiarism</a:t>
            </a:r>
          </a:p>
        </p:txBody>
      </p:sp>
      <p:sp>
        <p:nvSpPr>
          <p:cNvPr id="13" name="TextBox 12">
            <a:extLst>
              <a:ext uri="{FF2B5EF4-FFF2-40B4-BE49-F238E27FC236}">
                <a16:creationId xmlns:a16="http://schemas.microsoft.com/office/drawing/2014/main" id="{00232805-78AD-0343-BDEF-1096C7305EC5}"/>
              </a:ext>
            </a:extLst>
          </p:cNvPr>
          <p:cNvSpPr txBox="1"/>
          <p:nvPr/>
        </p:nvSpPr>
        <p:spPr>
          <a:xfrm>
            <a:off x="7243233" y="4221463"/>
            <a:ext cx="1477434" cy="369332"/>
          </a:xfrm>
          <a:prstGeom prst="rect">
            <a:avLst/>
          </a:prstGeom>
          <a:noFill/>
        </p:spPr>
        <p:txBody>
          <a:bodyPr wrap="square" rtlCol="0">
            <a:spAutoFit/>
          </a:bodyPr>
          <a:lstStyle/>
          <a:p>
            <a:r>
              <a:rPr lang="en-US" b="1" dirty="0"/>
              <a:t>Acceptable </a:t>
            </a:r>
          </a:p>
        </p:txBody>
      </p:sp>
      <p:sp>
        <p:nvSpPr>
          <p:cNvPr id="11" name="Rectangle 10">
            <a:hlinkClick r:id="" action="ppaction://hlinkshowjump?jump=nextslide">
              <a:snd r:embed="rId6" name="applause.wav"/>
            </a:hlinkClick>
            <a:extLst>
              <a:ext uri="{FF2B5EF4-FFF2-40B4-BE49-F238E27FC236}">
                <a16:creationId xmlns:a16="http://schemas.microsoft.com/office/drawing/2014/main" id="{27E96042-B43D-F947-998F-2A562EC3967E}"/>
              </a:ext>
            </a:extLst>
          </p:cNvPr>
          <p:cNvSpPr/>
          <p:nvPr/>
        </p:nvSpPr>
        <p:spPr>
          <a:xfrm>
            <a:off x="8839201" y="5879592"/>
            <a:ext cx="27776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Acceptable  </a:t>
            </a:r>
          </a:p>
        </p:txBody>
      </p:sp>
      <p:sp>
        <p:nvSpPr>
          <p:cNvPr id="14" name="Right Arrow 13">
            <a:extLst>
              <a:ext uri="{FF2B5EF4-FFF2-40B4-BE49-F238E27FC236}">
                <a16:creationId xmlns:a16="http://schemas.microsoft.com/office/drawing/2014/main" id="{251B28FF-DB63-084E-89DE-43C9F2C4C714}"/>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5" name="Left Arrow 14">
            <a:hlinkClick r:id="" action="ppaction://hlinkshowjump?jump=previousslide">
              <a:snd r:embed="rId7" name="click.wav"/>
            </a:hlinkClick>
            <a:extLst>
              <a:ext uri="{FF2B5EF4-FFF2-40B4-BE49-F238E27FC236}">
                <a16:creationId xmlns:a16="http://schemas.microsoft.com/office/drawing/2014/main" id="{7EF4EDD3-74F1-1240-9066-A58906B7ED59}"/>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81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311E-9F1C-4143-A97A-8E3C6595C8AD}"/>
              </a:ext>
            </a:extLst>
          </p:cNvPr>
          <p:cNvSpPr>
            <a:spLocks noGrp="1"/>
          </p:cNvSpPr>
          <p:nvPr>
            <p:ph type="title"/>
          </p:nvPr>
        </p:nvSpPr>
        <p:spPr/>
        <p:txBody>
          <a:bodyPr/>
          <a:lstStyle/>
          <a:p>
            <a:r>
              <a:rPr lang="en-US" sz="4800" dirty="0">
                <a:solidFill>
                  <a:srgbClr val="0070C0"/>
                </a:solidFill>
              </a:rPr>
              <a:t>Acceptable</a:t>
            </a:r>
            <a:r>
              <a:rPr lang="en-US" dirty="0"/>
              <a:t> </a:t>
            </a:r>
          </a:p>
        </p:txBody>
      </p:sp>
      <p:sp>
        <p:nvSpPr>
          <p:cNvPr id="3" name="Content Placeholder 2">
            <a:extLst>
              <a:ext uri="{FF2B5EF4-FFF2-40B4-BE49-F238E27FC236}">
                <a16:creationId xmlns:a16="http://schemas.microsoft.com/office/drawing/2014/main" id="{F9E21E59-4E5D-7D40-9C03-FBEF972C6848}"/>
              </a:ext>
            </a:extLst>
          </p:cNvPr>
          <p:cNvSpPr>
            <a:spLocks noGrp="1"/>
          </p:cNvSpPr>
          <p:nvPr>
            <p:ph idx="1"/>
          </p:nvPr>
        </p:nvSpPr>
        <p:spPr>
          <a:xfrm>
            <a:off x="1251678" y="1422401"/>
            <a:ext cx="10178322" cy="2336799"/>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CORRECT!</a:t>
            </a:r>
          </a:p>
          <a:p>
            <a:pPr marL="0" indent="0">
              <a:buNone/>
            </a:pP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As with </a:t>
            </a:r>
            <a:r>
              <a:rPr lang="en-US" sz="1600" b="1" dirty="0">
                <a:solidFill>
                  <a:schemeClr val="tx1"/>
                </a:solidFill>
                <a:latin typeface="Arial" panose="020B0604020202020204" pitchFamily="34" charset="0"/>
                <a:cs typeface="Arial" panose="020B0604020202020204" pitchFamily="34" charset="0"/>
                <a:hlinkClick r:id="rId2" action="ppaction://hlinksldjump"/>
              </a:rPr>
              <a:t>Example #2</a:t>
            </a:r>
            <a:r>
              <a:rPr lang="en-US" sz="1600" b="1" dirty="0">
                <a:solidFill>
                  <a:schemeClr val="tx1"/>
                </a:solidFill>
                <a:latin typeface="Arial" panose="020B0604020202020204" pitchFamily="34" charset="0"/>
                <a:cs typeface="Arial" panose="020B0604020202020204" pitchFamily="34" charset="0"/>
              </a:rPr>
              <a:t>, the writer has enclosed all the borrowed material with proper citation--the author’s name, quotation marks and a page number. The second sentence, which is a paraphrase of Salaam’s material, also uses proper citation. Notice, too, how the writer begins with her opinion and supports it with Salaam’s words. This is acceptable, because she is careful to distinguish her opinion (that rap music is completely different) from Salaam’s material.</a:t>
            </a:r>
          </a:p>
        </p:txBody>
      </p:sp>
      <p:sp>
        <p:nvSpPr>
          <p:cNvPr id="7" name="Left Arrow 6">
            <a:hlinkClick r:id="" action="ppaction://hlinkshowjump?jump=previousslide">
              <a:snd r:embed="rId3" name="click.wav"/>
            </a:hlinkClick>
            <a:extLst>
              <a:ext uri="{FF2B5EF4-FFF2-40B4-BE49-F238E27FC236}">
                <a16:creationId xmlns:a16="http://schemas.microsoft.com/office/drawing/2014/main" id="{7729C9B4-627D-1645-B1A5-740F037C2C1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A8E31B99-63F7-7448-BCE3-605B72A30C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292822"/>
            <a:ext cx="914400" cy="914400"/>
          </a:xfrm>
          <a:prstGeom prst="rect">
            <a:avLst/>
          </a:prstGeom>
        </p:spPr>
      </p:pic>
      <p:sp>
        <p:nvSpPr>
          <p:cNvPr id="9" name="Rectangle 8">
            <a:hlinkClick r:id="" action="ppaction://hlinkshowjump?jump=nextslide">
              <a:snd r:embed="rId6" name="bomb.wav"/>
            </a:hlinkClick>
            <a:extLst>
              <a:ext uri="{FF2B5EF4-FFF2-40B4-BE49-F238E27FC236}">
                <a16:creationId xmlns:a16="http://schemas.microsoft.com/office/drawing/2014/main" id="{EA6ED544-BAA9-054A-91F9-C35E3DE06216}"/>
              </a:ext>
            </a:extLst>
          </p:cNvPr>
          <p:cNvSpPr/>
          <p:nvPr/>
        </p:nvSpPr>
        <p:spPr>
          <a:xfrm>
            <a:off x="8974667" y="5879592"/>
            <a:ext cx="2642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a:t>
            </a:r>
          </a:p>
        </p:txBody>
      </p:sp>
      <p:sp>
        <p:nvSpPr>
          <p:cNvPr id="10" name="Right Arrow 9">
            <a:extLst>
              <a:ext uri="{FF2B5EF4-FFF2-40B4-BE49-F238E27FC236}">
                <a16:creationId xmlns:a16="http://schemas.microsoft.com/office/drawing/2014/main" id="{A462E7E3-FD65-7B46-8E04-E2154257B355}"/>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23477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3508-9904-C842-8D79-A25578C36293}"/>
              </a:ext>
            </a:extLst>
          </p:cNvPr>
          <p:cNvSpPr>
            <a:spLocks noGrp="1"/>
          </p:cNvSpPr>
          <p:nvPr>
            <p:ph type="title"/>
          </p:nvPr>
        </p:nvSpPr>
        <p:spPr/>
        <p:txBody>
          <a:bodyPr>
            <a:normAutofit/>
          </a:bodyPr>
          <a:lstStyle/>
          <a:p>
            <a:r>
              <a:rPr lang="en-US" sz="4800" dirty="0">
                <a:solidFill>
                  <a:srgbClr val="0070C0"/>
                </a:solidFill>
              </a:rPr>
              <a:t>Plagiarism</a:t>
            </a:r>
          </a:p>
        </p:txBody>
      </p:sp>
      <p:sp>
        <p:nvSpPr>
          <p:cNvPr id="3" name="Content Placeholder 2">
            <a:extLst>
              <a:ext uri="{FF2B5EF4-FFF2-40B4-BE49-F238E27FC236}">
                <a16:creationId xmlns:a16="http://schemas.microsoft.com/office/drawing/2014/main" id="{511CE0A2-57D2-BA4E-8771-AEF9390A57D9}"/>
              </a:ext>
            </a:extLst>
          </p:cNvPr>
          <p:cNvSpPr>
            <a:spLocks noGrp="1"/>
          </p:cNvSpPr>
          <p:nvPr>
            <p:ph idx="1"/>
          </p:nvPr>
        </p:nvSpPr>
        <p:spPr>
          <a:xfrm>
            <a:off x="1251678" y="1874517"/>
            <a:ext cx="10178322" cy="4005075"/>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Incorrect.  This is an acceptable use of the quotation. </a:t>
            </a:r>
          </a:p>
          <a:p>
            <a:pPr marL="0" indent="0">
              <a:buNone/>
            </a:pP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As with </a:t>
            </a:r>
            <a:r>
              <a:rPr lang="en-US" sz="1600" b="1" dirty="0">
                <a:solidFill>
                  <a:schemeClr val="tx1"/>
                </a:solidFill>
                <a:latin typeface="Arial" panose="020B0604020202020204" pitchFamily="34" charset="0"/>
                <a:cs typeface="Arial" panose="020B0604020202020204" pitchFamily="34" charset="0"/>
                <a:hlinkClick r:id="rId2" action="ppaction://hlinksldjump"/>
              </a:rPr>
              <a:t>Example #2</a:t>
            </a:r>
            <a:r>
              <a:rPr lang="en-US" sz="1600" b="1" dirty="0">
                <a:solidFill>
                  <a:schemeClr val="tx1"/>
                </a:solidFill>
                <a:latin typeface="Arial" panose="020B0604020202020204" pitchFamily="34" charset="0"/>
                <a:cs typeface="Arial" panose="020B0604020202020204" pitchFamily="34" charset="0"/>
              </a:rPr>
              <a:t>, the writer has enclosed all the borrowed material with proper citation--the author’s name, quotation marks and a page number. The second sentence, which is a paraphrase of Salaam’s material, also uses proper citation. Notice, too, how the writer begins with her opinion and supports it with Salaam’s words. This is acceptable, because she is careful to distinguish her opinion (that rap music is completely different) from Salaam’s material.</a:t>
            </a:r>
          </a:p>
        </p:txBody>
      </p:sp>
      <p:sp>
        <p:nvSpPr>
          <p:cNvPr id="6" name="Left Arrow 5">
            <a:hlinkClick r:id="" action="ppaction://hlinkshowjump?jump=previousslide">
              <a:snd r:embed="rId3" name="click.wav"/>
            </a:hlinkClick>
            <a:extLst>
              <a:ext uri="{FF2B5EF4-FFF2-40B4-BE49-F238E27FC236}">
                <a16:creationId xmlns:a16="http://schemas.microsoft.com/office/drawing/2014/main" id="{E2A1000C-3DF8-E844-930D-F6EAB96BEC5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se">
            <a:extLst>
              <a:ext uri="{FF2B5EF4-FFF2-40B4-BE49-F238E27FC236}">
                <a16:creationId xmlns:a16="http://schemas.microsoft.com/office/drawing/2014/main" id="{7D82FA89-19C4-1E4D-BD10-E6ECF7C29A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248576"/>
            <a:ext cx="914400" cy="914400"/>
          </a:xfrm>
          <a:prstGeom prst="rect">
            <a:avLst/>
          </a:prstGeom>
        </p:spPr>
      </p:pic>
      <p:sp>
        <p:nvSpPr>
          <p:cNvPr id="8" name="Rectangle 7">
            <a:hlinkClick r:id="" action="ppaction://hlinkshowjump?jump=nextslide">
              <a:snd r:embed="rId3" name="click.wav"/>
            </a:hlinkClick>
            <a:extLst>
              <a:ext uri="{FF2B5EF4-FFF2-40B4-BE49-F238E27FC236}">
                <a16:creationId xmlns:a16="http://schemas.microsoft.com/office/drawing/2014/main" id="{B9D91E96-714D-9640-82F5-F74A78D361AD}"/>
              </a:ext>
            </a:extLst>
          </p:cNvPr>
          <p:cNvSpPr/>
          <p:nvPr/>
        </p:nvSpPr>
        <p:spPr>
          <a:xfrm>
            <a:off x="8144933" y="5879592"/>
            <a:ext cx="3285068"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Block Quotes </a:t>
            </a:r>
          </a:p>
        </p:txBody>
      </p:sp>
      <p:sp>
        <p:nvSpPr>
          <p:cNvPr id="9" name="Right Arrow 8">
            <a:extLst>
              <a:ext uri="{FF2B5EF4-FFF2-40B4-BE49-F238E27FC236}">
                <a16:creationId xmlns:a16="http://schemas.microsoft.com/office/drawing/2014/main" id="{78D7AC20-E6C7-1C46-A48E-904B66670D5C}"/>
              </a:ext>
            </a:extLst>
          </p:cNvPr>
          <p:cNvSpPr>
            <a:spLocks noChangeAspect="1"/>
          </p:cNvSpPr>
          <p:nvPr/>
        </p:nvSpPr>
        <p:spPr>
          <a:xfrm>
            <a:off x="102768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82727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73BD-33D5-BB44-BF43-F7542580883F}"/>
              </a:ext>
            </a:extLst>
          </p:cNvPr>
          <p:cNvSpPr>
            <a:spLocks noGrp="1"/>
          </p:cNvSpPr>
          <p:nvPr>
            <p:ph type="title"/>
          </p:nvPr>
        </p:nvSpPr>
        <p:spPr/>
        <p:txBody>
          <a:bodyPr>
            <a:normAutofit/>
          </a:bodyPr>
          <a:lstStyle/>
          <a:p>
            <a:r>
              <a:rPr lang="en-US" sz="4800" dirty="0">
                <a:solidFill>
                  <a:srgbClr val="0070C0"/>
                </a:solidFill>
              </a:rPr>
              <a:t>Block Quotes (long quotes)</a:t>
            </a:r>
          </a:p>
        </p:txBody>
      </p:sp>
      <p:sp>
        <p:nvSpPr>
          <p:cNvPr id="3" name="Content Placeholder 2">
            <a:extLst>
              <a:ext uri="{FF2B5EF4-FFF2-40B4-BE49-F238E27FC236}">
                <a16:creationId xmlns:a16="http://schemas.microsoft.com/office/drawing/2014/main" id="{40E11356-FA3E-2F4F-B2E6-535E24C2E6A0}"/>
              </a:ext>
            </a:extLst>
          </p:cNvPr>
          <p:cNvSpPr>
            <a:spLocks noGrp="1"/>
          </p:cNvSpPr>
          <p:nvPr>
            <p:ph idx="1"/>
          </p:nvPr>
        </p:nvSpPr>
        <p:spPr>
          <a:xfrm>
            <a:off x="1251678" y="1727201"/>
            <a:ext cx="10178322" cy="4588933"/>
          </a:xfrm>
        </p:spPr>
        <p:txBody>
          <a:bodyPr>
            <a:normAutofit/>
          </a:bodyPr>
          <a:lstStyle/>
          <a:p>
            <a:pPr algn="l"/>
            <a:r>
              <a:rPr lang="en-US" sz="1800" b="1" dirty="0">
                <a:solidFill>
                  <a:srgbClr val="333333"/>
                </a:solidFill>
                <a:latin typeface="Arial" panose="020B0604020202020204" pitchFamily="34" charset="0"/>
                <a:cs typeface="Arial" panose="020B0604020202020204" pitchFamily="34" charset="0"/>
              </a:rPr>
              <a:t>Block Quotes</a:t>
            </a:r>
            <a:r>
              <a:rPr lang="en-US" sz="1800" b="1" i="0" dirty="0">
                <a:solidFill>
                  <a:srgbClr val="333333"/>
                </a:solidFill>
                <a:effectLst/>
                <a:latin typeface="Arial" panose="020B0604020202020204" pitchFamily="34" charset="0"/>
                <a:cs typeface="Arial" panose="020B0604020202020204" pitchFamily="34" charset="0"/>
              </a:rPr>
              <a:t> </a:t>
            </a:r>
            <a:r>
              <a:rPr lang="en-US" sz="1800" dirty="0">
                <a:solidFill>
                  <a:srgbClr val="333333"/>
                </a:solidFill>
                <a:latin typeface="Arial" panose="020B0604020202020204" pitchFamily="34" charset="0"/>
                <a:cs typeface="Arial" panose="020B0604020202020204" pitchFamily="34" charset="0"/>
              </a:rPr>
              <a:t>are</a:t>
            </a:r>
            <a:r>
              <a:rPr lang="en-US" sz="1800" b="0" i="0" dirty="0">
                <a:solidFill>
                  <a:srgbClr val="333333"/>
                </a:solidFill>
                <a:effectLst/>
                <a:latin typeface="Arial" panose="020B0604020202020204" pitchFamily="34" charset="0"/>
                <a:cs typeface="Arial" panose="020B0604020202020204" pitchFamily="34" charset="0"/>
              </a:rPr>
              <a:t> used when a quote is </a:t>
            </a:r>
            <a:r>
              <a:rPr lang="en-US" sz="1800" b="1" i="0" dirty="0">
                <a:solidFill>
                  <a:srgbClr val="333333"/>
                </a:solidFill>
                <a:effectLst/>
                <a:latin typeface="Arial" panose="020B0604020202020204" pitchFamily="34" charset="0"/>
                <a:cs typeface="Arial" panose="020B0604020202020204" pitchFamily="34" charset="0"/>
              </a:rPr>
              <a:t>more than four lines of prose or three lines of verse</a:t>
            </a:r>
            <a:r>
              <a:rPr lang="en-US" sz="1800" dirty="0">
                <a:solidFill>
                  <a:srgbClr val="333333"/>
                </a:solidFill>
                <a:latin typeface="Arial" panose="020B0604020202020204" pitchFamily="34" charset="0"/>
                <a:cs typeface="Arial" panose="020B0604020202020204" pitchFamily="34" charset="0"/>
              </a:rPr>
              <a:t> </a:t>
            </a:r>
          </a:p>
          <a:p>
            <a:pPr algn="l"/>
            <a:r>
              <a:rPr lang="en-US" sz="1800" b="1" i="0" dirty="0">
                <a:solidFill>
                  <a:srgbClr val="333333"/>
                </a:solidFill>
                <a:effectLst/>
                <a:latin typeface="Arial" panose="020B0604020202020204" pitchFamily="34" charset="0"/>
                <a:cs typeface="Arial" panose="020B0604020202020204" pitchFamily="34" charset="0"/>
              </a:rPr>
              <a:t>Block Quote Formatting</a:t>
            </a:r>
            <a:r>
              <a:rPr lang="en-US" sz="1800" dirty="0">
                <a:solidFill>
                  <a:srgbClr val="333333"/>
                </a:solidFill>
                <a:latin typeface="Arial" panose="020B0604020202020204" pitchFamily="34" charset="0"/>
                <a:cs typeface="Arial" panose="020B0604020202020204" pitchFamily="34" charset="0"/>
              </a:rPr>
              <a:t> </a:t>
            </a:r>
            <a:r>
              <a:rPr lang="en-US" sz="1800" b="1" dirty="0">
                <a:solidFill>
                  <a:srgbClr val="333333"/>
                </a:solidFill>
                <a:latin typeface="Arial" panose="020B0604020202020204" pitchFamily="34" charset="0"/>
                <a:cs typeface="Arial" panose="020B0604020202020204" pitchFamily="34" charset="0"/>
              </a:rPr>
              <a:t>Rules:</a:t>
            </a:r>
            <a:endParaRPr lang="en-US" sz="1800" b="1" i="0" dirty="0">
              <a:solidFill>
                <a:srgbClr val="333333"/>
              </a:solidFill>
              <a:effectLst/>
              <a:latin typeface="Arial" panose="020B0604020202020204" pitchFamily="34" charset="0"/>
              <a:cs typeface="Arial" panose="020B0604020202020204" pitchFamily="34" charset="0"/>
            </a:endParaRPr>
          </a:p>
          <a:p>
            <a:pPr lvl="1"/>
            <a:r>
              <a:rPr lang="en-US" dirty="0">
                <a:solidFill>
                  <a:srgbClr val="333333"/>
                </a:solidFill>
                <a:latin typeface="Arial" panose="020B0604020202020204" pitchFamily="34" charset="0"/>
                <a:cs typeface="Arial" panose="020B0604020202020204" pitchFamily="34" charset="0"/>
              </a:rPr>
              <a:t>P</a:t>
            </a:r>
            <a:r>
              <a:rPr lang="en-US" b="0" i="0" dirty="0">
                <a:solidFill>
                  <a:srgbClr val="333333"/>
                </a:solidFill>
                <a:effectLst/>
                <a:latin typeface="Arial" panose="020B0604020202020204" pitchFamily="34" charset="0"/>
                <a:cs typeface="Arial" panose="020B0604020202020204" pitchFamily="34" charset="0"/>
              </a:rPr>
              <a:t>lace quotations in a free-standing block of text and omit quotation marks. </a:t>
            </a:r>
          </a:p>
          <a:p>
            <a:pPr lvl="1"/>
            <a:r>
              <a:rPr lang="en-US" b="0" i="0" dirty="0">
                <a:solidFill>
                  <a:srgbClr val="333333"/>
                </a:solidFill>
                <a:effectLst/>
                <a:latin typeface="Arial" panose="020B0604020202020204" pitchFamily="34" charset="0"/>
                <a:cs typeface="Arial" panose="020B0604020202020204" pitchFamily="34" charset="0"/>
              </a:rPr>
              <a:t>Start the quotation on a new line, with the entire quote indented </a:t>
            </a:r>
            <a:r>
              <a:rPr lang="en-US" b="1" i="0" dirty="0">
                <a:solidFill>
                  <a:srgbClr val="333333"/>
                </a:solidFill>
                <a:effectLst/>
                <a:latin typeface="Arial" panose="020B0604020202020204" pitchFamily="34" charset="0"/>
                <a:cs typeface="Arial" panose="020B0604020202020204" pitchFamily="34" charset="0"/>
              </a:rPr>
              <a:t>1/2</a:t>
            </a:r>
            <a:r>
              <a:rPr lang="en-US" b="0" i="0" dirty="0">
                <a:solidFill>
                  <a:srgbClr val="333333"/>
                </a:solidFill>
                <a:effectLst/>
                <a:latin typeface="Arial" panose="020B0604020202020204" pitchFamily="34" charset="0"/>
                <a:cs typeface="Arial" panose="020B0604020202020204" pitchFamily="34" charset="0"/>
              </a:rPr>
              <a:t> </a:t>
            </a:r>
            <a:r>
              <a:rPr lang="en-US" b="1" i="0" dirty="0">
                <a:solidFill>
                  <a:srgbClr val="333333"/>
                </a:solidFill>
                <a:effectLst/>
                <a:latin typeface="Arial" panose="020B0604020202020204" pitchFamily="34" charset="0"/>
                <a:cs typeface="Arial" panose="020B0604020202020204" pitchFamily="34" charset="0"/>
              </a:rPr>
              <a:t>inch</a:t>
            </a:r>
            <a:r>
              <a:rPr lang="en-US" b="0" i="0" dirty="0">
                <a:solidFill>
                  <a:srgbClr val="333333"/>
                </a:solidFill>
                <a:effectLst/>
                <a:latin typeface="Arial" panose="020B0604020202020204" pitchFamily="34" charset="0"/>
                <a:cs typeface="Arial" panose="020B0604020202020204" pitchFamily="34" charset="0"/>
              </a:rPr>
              <a:t> from the left margin while maintaining double-spacing. </a:t>
            </a:r>
          </a:p>
          <a:p>
            <a:pPr lvl="1"/>
            <a:r>
              <a:rPr lang="en-US" b="0" i="0" dirty="0">
                <a:solidFill>
                  <a:srgbClr val="333333"/>
                </a:solidFill>
                <a:effectLst/>
                <a:latin typeface="Arial" panose="020B0604020202020204" pitchFamily="34" charset="0"/>
                <a:cs typeface="Arial" panose="020B0604020202020204" pitchFamily="34" charset="0"/>
              </a:rPr>
              <a:t>Your in-text citation should come </a:t>
            </a:r>
            <a:r>
              <a:rPr lang="en-US" b="1" i="0" dirty="0">
                <a:solidFill>
                  <a:srgbClr val="333333"/>
                </a:solidFill>
                <a:effectLst/>
                <a:latin typeface="Arial" panose="020B0604020202020204" pitchFamily="34" charset="0"/>
                <a:cs typeface="Arial" panose="020B0604020202020204" pitchFamily="34" charset="0"/>
              </a:rPr>
              <a:t>after the closing punctuation mark</a:t>
            </a:r>
            <a:r>
              <a:rPr lang="en-US" b="0" i="0" dirty="0">
                <a:solidFill>
                  <a:srgbClr val="333333"/>
                </a:solidFill>
                <a:effectLst/>
                <a:latin typeface="Arial" panose="020B0604020202020204" pitchFamily="34" charset="0"/>
                <a:cs typeface="Arial" panose="020B0604020202020204" pitchFamily="34" charset="0"/>
              </a:rPr>
              <a:t>. </a:t>
            </a:r>
          </a:p>
          <a:p>
            <a:pPr lvl="1"/>
            <a:r>
              <a:rPr lang="en-US" b="0" i="0" dirty="0">
                <a:solidFill>
                  <a:srgbClr val="333333"/>
                </a:solidFill>
                <a:effectLst/>
                <a:latin typeface="Arial" panose="020B0604020202020204" pitchFamily="34" charset="0"/>
                <a:cs typeface="Arial" panose="020B0604020202020204" pitchFamily="34" charset="0"/>
              </a:rPr>
              <a:t>When quoting verse, maintain original line breaks. (You should maintain double-spacing throughout your essay.)</a:t>
            </a:r>
          </a:p>
          <a:p>
            <a:pPr marL="0" indent="0">
              <a:buNone/>
            </a:pPr>
            <a:endParaRPr lang="en-US" dirty="0"/>
          </a:p>
        </p:txBody>
      </p:sp>
      <p:sp>
        <p:nvSpPr>
          <p:cNvPr id="4" name="Rectangle 3">
            <a:hlinkClick r:id="" action="ppaction://hlinkshowjump?jump=nextslide">
              <a:snd r:embed="rId2" name="click.wav"/>
            </a:hlinkClick>
            <a:extLst>
              <a:ext uri="{FF2B5EF4-FFF2-40B4-BE49-F238E27FC236}">
                <a16:creationId xmlns:a16="http://schemas.microsoft.com/office/drawing/2014/main" id="{2B2209ED-F175-4B45-BFBD-08AC88675D15}"/>
              </a:ext>
            </a:extLst>
          </p:cNvPr>
          <p:cNvSpPr/>
          <p:nvPr/>
        </p:nvSpPr>
        <p:spPr>
          <a:xfrm>
            <a:off x="7145867" y="5879592"/>
            <a:ext cx="4284134"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Block Quote Examples </a:t>
            </a:r>
          </a:p>
        </p:txBody>
      </p:sp>
      <p:sp>
        <p:nvSpPr>
          <p:cNvPr id="5" name="Right Arrow 4">
            <a:extLst>
              <a:ext uri="{FF2B5EF4-FFF2-40B4-BE49-F238E27FC236}">
                <a16:creationId xmlns:a16="http://schemas.microsoft.com/office/drawing/2014/main" id="{DA7065AC-49CD-0647-A9D4-E6DF4EE77CD0}"/>
              </a:ext>
            </a:extLst>
          </p:cNvPr>
          <p:cNvSpPr>
            <a:spLocks noChangeAspect="1"/>
          </p:cNvSpPr>
          <p:nvPr/>
        </p:nvSpPr>
        <p:spPr>
          <a:xfrm>
            <a:off x="102768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Left Arrow 5">
            <a:hlinkClick r:id="" action="ppaction://hlinkshowjump?jump=previousslide">
              <a:snd r:embed="rId2" name="click.wav"/>
            </a:hlinkClick>
            <a:extLst>
              <a:ext uri="{FF2B5EF4-FFF2-40B4-BE49-F238E27FC236}">
                <a16:creationId xmlns:a16="http://schemas.microsoft.com/office/drawing/2014/main" id="{D95CC58C-B99C-974C-8665-6778140029B2}"/>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0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45CF-7215-4242-B5A7-3AAA9C5751D0}"/>
              </a:ext>
            </a:extLst>
          </p:cNvPr>
          <p:cNvSpPr>
            <a:spLocks noGrp="1"/>
          </p:cNvSpPr>
          <p:nvPr>
            <p:ph type="title"/>
          </p:nvPr>
        </p:nvSpPr>
        <p:spPr/>
        <p:txBody>
          <a:bodyPr>
            <a:normAutofit/>
          </a:bodyPr>
          <a:lstStyle/>
          <a:p>
            <a:r>
              <a:rPr lang="en-US" sz="4800" dirty="0">
                <a:solidFill>
                  <a:srgbClr val="0070C0"/>
                </a:solidFill>
              </a:rPr>
              <a:t>Block Quote Examples</a:t>
            </a:r>
          </a:p>
        </p:txBody>
      </p:sp>
      <p:pic>
        <p:nvPicPr>
          <p:cNvPr id="6" name="Content Placeholder 5">
            <a:extLst>
              <a:ext uri="{FF2B5EF4-FFF2-40B4-BE49-F238E27FC236}">
                <a16:creationId xmlns:a16="http://schemas.microsoft.com/office/drawing/2014/main" id="{C78A2D6F-7C6B-7E44-89C4-42D1BB64BC9D}"/>
              </a:ext>
            </a:extLst>
          </p:cNvPr>
          <p:cNvPicPr>
            <a:picLocks noGrp="1" noChangeAspect="1"/>
          </p:cNvPicPr>
          <p:nvPr>
            <p:ph sz="half" idx="1"/>
          </p:nvPr>
        </p:nvPicPr>
        <p:blipFill>
          <a:blip r:embed="rId3"/>
          <a:stretch>
            <a:fillRect/>
          </a:stretch>
        </p:blipFill>
        <p:spPr>
          <a:xfrm>
            <a:off x="963083" y="1548156"/>
            <a:ext cx="5666317" cy="4272223"/>
          </a:xfrm>
        </p:spPr>
      </p:pic>
      <p:pic>
        <p:nvPicPr>
          <p:cNvPr id="7" name="Online Media 6" descr="Block Quotations | MLA | Essay Writing">
            <a:hlinkClick r:id="" action="ppaction://media"/>
            <a:extLst>
              <a:ext uri="{FF2B5EF4-FFF2-40B4-BE49-F238E27FC236}">
                <a16:creationId xmlns:a16="http://schemas.microsoft.com/office/drawing/2014/main" id="{4B69C63D-B032-6A44-A155-F08AE2D3DEB9}"/>
              </a:ext>
            </a:extLst>
          </p:cNvPr>
          <p:cNvPicPr>
            <a:picLocks noGrp="1" noRot="1" noChangeAspect="1"/>
          </p:cNvPicPr>
          <p:nvPr>
            <p:ph sz="half" idx="2"/>
            <a:videoFile r:link="rId1"/>
          </p:nvPr>
        </p:nvPicPr>
        <p:blipFill>
          <a:blip r:embed="rId4"/>
          <a:stretch>
            <a:fillRect/>
          </a:stretch>
        </p:blipFill>
        <p:spPr>
          <a:xfrm>
            <a:off x="6917995" y="1548156"/>
            <a:ext cx="4800600" cy="3619500"/>
          </a:xfrm>
          <a:prstGeom prst="rect">
            <a:avLst/>
          </a:prstGeom>
        </p:spPr>
      </p:pic>
      <p:sp>
        <p:nvSpPr>
          <p:cNvPr id="8" name="TextBox 7">
            <a:extLst>
              <a:ext uri="{FF2B5EF4-FFF2-40B4-BE49-F238E27FC236}">
                <a16:creationId xmlns:a16="http://schemas.microsoft.com/office/drawing/2014/main" id="{561AE834-834D-C943-8048-0EC8E248FC5C}"/>
              </a:ext>
            </a:extLst>
          </p:cNvPr>
          <p:cNvSpPr txBox="1"/>
          <p:nvPr/>
        </p:nvSpPr>
        <p:spPr>
          <a:xfrm>
            <a:off x="1251678" y="5960533"/>
            <a:ext cx="4641850" cy="369332"/>
          </a:xfrm>
          <a:prstGeom prst="rect">
            <a:avLst/>
          </a:prstGeom>
          <a:noFill/>
        </p:spPr>
        <p:txBody>
          <a:bodyPr wrap="square" rtlCol="0">
            <a:spAutoFit/>
          </a:bodyPr>
          <a:lstStyle/>
          <a:p>
            <a:r>
              <a:rPr lang="en-US" dirty="0"/>
              <a:t>https://</a:t>
            </a:r>
            <a:r>
              <a:rPr lang="en-US" dirty="0" err="1"/>
              <a:t>writingcenter.uagc.edu</a:t>
            </a:r>
            <a:r>
              <a:rPr lang="en-US" dirty="0"/>
              <a:t>/block-quotations</a:t>
            </a:r>
          </a:p>
        </p:txBody>
      </p:sp>
      <p:sp>
        <p:nvSpPr>
          <p:cNvPr id="10" name="Left Arrow 9">
            <a:hlinkClick r:id="" action="ppaction://hlinkshowjump?jump=previousslide">
              <a:snd r:embed="rId5" name="click.wav"/>
            </a:hlinkClick>
            <a:extLst>
              <a:ext uri="{FF2B5EF4-FFF2-40B4-BE49-F238E27FC236}">
                <a16:creationId xmlns:a16="http://schemas.microsoft.com/office/drawing/2014/main" id="{FC1E0774-FCF4-B94E-A724-DA18CBD6A2A8}"/>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 action="ppaction://hlinkshowjump?jump=nextslide">
              <a:snd r:embed="rId5" name="click.wav"/>
            </a:hlinkClick>
            <a:extLst>
              <a:ext uri="{FF2B5EF4-FFF2-40B4-BE49-F238E27FC236}">
                <a16:creationId xmlns:a16="http://schemas.microsoft.com/office/drawing/2014/main" id="{7DECBE98-1B56-8547-AE6B-EFB7CBD3D530}"/>
              </a:ext>
            </a:extLst>
          </p:cNvPr>
          <p:cNvSpPr/>
          <p:nvPr/>
        </p:nvSpPr>
        <p:spPr>
          <a:xfrm>
            <a:off x="6917995" y="5966893"/>
            <a:ext cx="480060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Paraphrasing &amp; Summarizing</a:t>
            </a:r>
          </a:p>
        </p:txBody>
      </p:sp>
      <p:sp>
        <p:nvSpPr>
          <p:cNvPr id="12" name="Right Arrow 11">
            <a:extLst>
              <a:ext uri="{FF2B5EF4-FFF2-40B4-BE49-F238E27FC236}">
                <a16:creationId xmlns:a16="http://schemas.microsoft.com/office/drawing/2014/main" id="{CBB0342D-6F93-E847-A606-3BFD85FAC017}"/>
              </a:ext>
            </a:extLst>
          </p:cNvPr>
          <p:cNvSpPr>
            <a:spLocks noChangeAspect="1"/>
          </p:cNvSpPr>
          <p:nvPr/>
        </p:nvSpPr>
        <p:spPr>
          <a:xfrm>
            <a:off x="10751033" y="613355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22749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022C-5808-6D49-B81C-3373C22D43AF}"/>
              </a:ext>
            </a:extLst>
          </p:cNvPr>
          <p:cNvSpPr>
            <a:spLocks noGrp="1"/>
          </p:cNvSpPr>
          <p:nvPr>
            <p:ph type="title"/>
          </p:nvPr>
        </p:nvSpPr>
        <p:spPr/>
        <p:txBody>
          <a:bodyPr>
            <a:normAutofit fontScale="90000"/>
          </a:bodyPr>
          <a:lstStyle/>
          <a:p>
            <a:pPr fontAlgn="base"/>
            <a:r>
              <a:rPr lang="en-US" sz="5300" b="1" i="0" dirty="0">
                <a:solidFill>
                  <a:srgbClr val="0070C0"/>
                </a:solidFill>
                <a:effectLst/>
                <a:cs typeface="Arial" panose="020B0604020202020204" pitchFamily="34" charset="0"/>
              </a:rPr>
              <a:t>How to Avoid Plagiarism: Paraphrasing and Summarizing</a:t>
            </a:r>
            <a:br>
              <a:rPr lang="en-US" b="1" i="0" dirty="0">
                <a:solidFill>
                  <a:srgbClr val="000000"/>
                </a:solidFill>
                <a:effectLst/>
                <a:latin typeface="Source Sans Pro" panose="020B0503030403020204" pitchFamily="34" charset="0"/>
              </a:rPr>
            </a:br>
            <a:br>
              <a:rPr lang="en-US" dirty="0"/>
            </a:br>
            <a:endParaRPr lang="en-US" dirty="0"/>
          </a:p>
        </p:txBody>
      </p:sp>
      <p:sp>
        <p:nvSpPr>
          <p:cNvPr id="3" name="Content Placeholder 2">
            <a:extLst>
              <a:ext uri="{FF2B5EF4-FFF2-40B4-BE49-F238E27FC236}">
                <a16:creationId xmlns:a16="http://schemas.microsoft.com/office/drawing/2014/main" id="{FB14416F-A88B-4D42-9A88-653859CB40E0}"/>
              </a:ext>
            </a:extLst>
          </p:cNvPr>
          <p:cNvSpPr>
            <a:spLocks noGrp="1"/>
          </p:cNvSpPr>
          <p:nvPr>
            <p:ph idx="1"/>
          </p:nvPr>
        </p:nvSpPr>
        <p:spPr>
          <a:xfrm>
            <a:off x="1251678" y="1980924"/>
            <a:ext cx="10178322" cy="3832016"/>
          </a:xfrm>
        </p:spPr>
        <p:txBody>
          <a:bodyPr>
            <a:noAutofit/>
          </a:bodyPr>
          <a:lstStyle/>
          <a:p>
            <a:pPr algn="l" fontAlgn="base"/>
            <a:r>
              <a:rPr lang="en-US" sz="1400" b="1" i="0" dirty="0">
                <a:solidFill>
                  <a:srgbClr val="000000"/>
                </a:solidFill>
                <a:effectLst/>
                <a:latin typeface="Arial" panose="020B0604020202020204" pitchFamily="34" charset="0"/>
                <a:cs typeface="Arial" panose="020B0604020202020204" pitchFamily="34" charset="0"/>
              </a:rPr>
              <a:t>Paraphrasing</a:t>
            </a:r>
            <a:r>
              <a:rPr lang="en-US" sz="1400" b="0" i="0" dirty="0">
                <a:solidFill>
                  <a:srgbClr val="000000"/>
                </a:solidFill>
                <a:effectLst/>
                <a:latin typeface="Arial" panose="020B0604020202020204" pitchFamily="34" charset="0"/>
                <a:cs typeface="Arial" panose="020B0604020202020204" pitchFamily="34" charset="0"/>
              </a:rPr>
              <a:t> and </a:t>
            </a:r>
            <a:r>
              <a:rPr lang="en-US" sz="1400" b="1" i="0" dirty="0">
                <a:solidFill>
                  <a:srgbClr val="000000"/>
                </a:solidFill>
                <a:effectLst/>
                <a:latin typeface="Arial" panose="020B0604020202020204" pitchFamily="34" charset="0"/>
                <a:cs typeface="Arial" panose="020B0604020202020204" pitchFamily="34" charset="0"/>
              </a:rPr>
              <a:t>summarizing</a:t>
            </a:r>
            <a:r>
              <a:rPr lang="en-US" sz="1400" b="0" i="0" dirty="0">
                <a:solidFill>
                  <a:srgbClr val="000000"/>
                </a:solidFill>
                <a:effectLst/>
                <a:latin typeface="Arial" panose="020B0604020202020204" pitchFamily="34" charset="0"/>
                <a:cs typeface="Arial" panose="020B0604020202020204" pitchFamily="34" charset="0"/>
              </a:rPr>
              <a:t> are very similar. </a:t>
            </a:r>
          </a:p>
          <a:p>
            <a:pPr marL="0" indent="0" algn="l" fontAlgn="base">
              <a:buNone/>
            </a:pPr>
            <a:endParaRPr lang="en-US" sz="1400" b="0" i="0" dirty="0">
              <a:solidFill>
                <a:srgbClr val="000000"/>
              </a:solidFill>
              <a:effectLst/>
              <a:latin typeface="Arial" panose="020B0604020202020204" pitchFamily="34" charset="0"/>
              <a:cs typeface="Arial" panose="020B0604020202020204" pitchFamily="34" charset="0"/>
            </a:endParaRPr>
          </a:p>
          <a:p>
            <a:pPr algn="l" fontAlgn="base"/>
            <a:r>
              <a:rPr lang="en-US" sz="1400" b="1" i="0" dirty="0">
                <a:solidFill>
                  <a:srgbClr val="000000"/>
                </a:solidFill>
                <a:effectLst/>
                <a:latin typeface="Arial" panose="020B0604020202020204" pitchFamily="34" charset="0"/>
                <a:cs typeface="Arial" panose="020B0604020202020204" pitchFamily="34" charset="0"/>
              </a:rPr>
              <a:t>Both</a:t>
            </a:r>
            <a:r>
              <a:rPr lang="en-US" sz="1400" b="0" i="0" dirty="0">
                <a:solidFill>
                  <a:srgbClr val="000000"/>
                </a:solidFill>
                <a:effectLst/>
                <a:latin typeface="Arial" panose="020B0604020202020204" pitchFamily="34" charset="0"/>
                <a:cs typeface="Arial" panose="020B0604020202020204" pitchFamily="34" charset="0"/>
              </a:rPr>
              <a:t> involve taking ideas, words or phrases from a source and crafting them into new sentences within your writing.</a:t>
            </a:r>
          </a:p>
          <a:p>
            <a:pPr marL="0" indent="0" algn="l" fontAlgn="base">
              <a:buNone/>
            </a:pPr>
            <a:endParaRPr lang="en-US" sz="1400" b="0" i="0" dirty="0">
              <a:solidFill>
                <a:srgbClr val="000000"/>
              </a:solidFill>
              <a:effectLst/>
              <a:latin typeface="Arial" panose="020B0604020202020204" pitchFamily="34" charset="0"/>
              <a:cs typeface="Arial" panose="020B0604020202020204" pitchFamily="34" charset="0"/>
            </a:endParaRPr>
          </a:p>
          <a:p>
            <a:pPr algn="l" fontAlgn="base"/>
            <a:r>
              <a:rPr lang="en-US" sz="1400" b="1" i="0" dirty="0">
                <a:solidFill>
                  <a:srgbClr val="333333"/>
                </a:solidFill>
                <a:effectLst/>
                <a:highlight>
                  <a:srgbClr val="FFFF00"/>
                </a:highlight>
                <a:latin typeface="Arial" panose="020B0604020202020204" pitchFamily="34" charset="0"/>
              </a:rPr>
              <a:t>Paraphrasing </a:t>
            </a:r>
            <a:r>
              <a:rPr lang="en-US" sz="1400" b="0" i="0" dirty="0">
                <a:solidFill>
                  <a:srgbClr val="333333"/>
                </a:solidFill>
                <a:effectLst/>
                <a:latin typeface="Arial" panose="020B0604020202020204" pitchFamily="34" charset="0"/>
              </a:rPr>
              <a:t>is when you write restatement of the information you have gathered from a source. By paraphrasing, you are able to provide supporting information without using a quote. Although paraphrases are in your own words, you do need to provide an in-text citation to show that information was originally from another author. Remember a paraphrase needs to be in your own words, writing style, and you need to provide an in-text citation.</a:t>
            </a:r>
          </a:p>
          <a:p>
            <a:pPr marL="0" indent="0" algn="l" fontAlgn="base">
              <a:buNone/>
            </a:pPr>
            <a:endParaRPr lang="en-US" sz="1400" b="0" i="0" dirty="0">
              <a:solidFill>
                <a:srgbClr val="333333"/>
              </a:solidFill>
              <a:effectLst/>
              <a:latin typeface="Arial" panose="020B0604020202020204" pitchFamily="34" charset="0"/>
            </a:endParaRPr>
          </a:p>
          <a:p>
            <a:pPr algn="l" fontAlgn="base"/>
            <a:r>
              <a:rPr lang="en-US" sz="1400" b="1" dirty="0">
                <a:solidFill>
                  <a:srgbClr val="000000"/>
                </a:solidFill>
                <a:highlight>
                  <a:srgbClr val="FFFF00"/>
                </a:highlight>
                <a:latin typeface="Arial" panose="020B0604020202020204" pitchFamily="34" charset="0"/>
                <a:cs typeface="Arial" panose="020B0604020202020204" pitchFamily="34" charset="0"/>
              </a:rPr>
              <a:t>S</a:t>
            </a:r>
            <a:r>
              <a:rPr lang="en-US" sz="1400" b="1" i="0" dirty="0">
                <a:solidFill>
                  <a:srgbClr val="000000"/>
                </a:solidFill>
                <a:effectLst/>
                <a:highlight>
                  <a:srgbClr val="FFFF00"/>
                </a:highlight>
                <a:latin typeface="Arial" panose="020B0604020202020204" pitchFamily="34" charset="0"/>
                <a:cs typeface="Arial" panose="020B0604020202020204" pitchFamily="34" charset="0"/>
              </a:rPr>
              <a:t>ummarizing</a:t>
            </a:r>
            <a:r>
              <a:rPr lang="en-US" sz="1400" b="0" i="0" dirty="0">
                <a:solidFill>
                  <a:srgbClr val="000000"/>
                </a:solidFill>
                <a:effectLst/>
                <a:latin typeface="Arial" panose="020B0604020202020204" pitchFamily="34" charset="0"/>
                <a:cs typeface="Arial" panose="020B0604020202020204" pitchFamily="34" charset="0"/>
              </a:rPr>
              <a:t> involves putting the main idea(s) into your own words, including only the main point(s).  </a:t>
            </a:r>
            <a:r>
              <a:rPr lang="en-US" sz="1400" dirty="0">
                <a:solidFill>
                  <a:srgbClr val="000000"/>
                </a:solidFill>
                <a:latin typeface="Arial" panose="020B0604020202020204" pitchFamily="34" charset="0"/>
                <a:cs typeface="Arial" panose="020B0604020202020204" pitchFamily="34" charset="0"/>
              </a:rPr>
              <a:t>It is necessary to cite summarized ideas.  Summaries are shorter than the original and condense the source information. </a:t>
            </a:r>
          </a:p>
          <a:p>
            <a:pPr marL="0" indent="0" algn="l" fontAlgn="base">
              <a:buNone/>
            </a:pPr>
            <a:endParaRPr lang="en-US" sz="1400" b="0" i="0" dirty="0">
              <a:solidFill>
                <a:srgbClr val="000000"/>
              </a:solidFill>
              <a:effectLst/>
              <a:latin typeface="Arial" panose="020B0604020202020204" pitchFamily="34" charset="0"/>
              <a:cs typeface="Arial" panose="020B0604020202020204" pitchFamily="34" charset="0"/>
            </a:endParaRPr>
          </a:p>
          <a:p>
            <a:pPr algn="l" fontAlgn="base"/>
            <a:r>
              <a:rPr lang="en-US" sz="1400" b="1" i="0" u="sng" dirty="0">
                <a:solidFill>
                  <a:srgbClr val="000000"/>
                </a:solidFill>
                <a:effectLst/>
                <a:latin typeface="Arial" panose="020B0604020202020204" pitchFamily="34" charset="0"/>
                <a:cs typeface="Arial" panose="020B0604020202020204" pitchFamily="34" charset="0"/>
              </a:rPr>
              <a:t>Whether paraphrasing or summarizing, credit is always given to the author.</a:t>
            </a:r>
          </a:p>
          <a:p>
            <a:pPr marL="0" indent="0">
              <a:buNone/>
            </a:pP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4" name="Rectangle 3">
            <a:hlinkClick r:id="" action="ppaction://hlinkshowjump?jump=nextslide">
              <a:snd r:embed="rId2" name="click.wav"/>
            </a:hlinkClick>
            <a:extLst>
              <a:ext uri="{FF2B5EF4-FFF2-40B4-BE49-F238E27FC236}">
                <a16:creationId xmlns:a16="http://schemas.microsoft.com/office/drawing/2014/main" id="{CFD79330-C05B-2B4C-96FB-8B4EEFA12C05}"/>
              </a:ext>
            </a:extLst>
          </p:cNvPr>
          <p:cNvSpPr/>
          <p:nvPr/>
        </p:nvSpPr>
        <p:spPr>
          <a:xfrm>
            <a:off x="5706533" y="6012897"/>
            <a:ext cx="6011335"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Paraphrasing &amp; Summarizing Example </a:t>
            </a:r>
          </a:p>
        </p:txBody>
      </p:sp>
      <p:sp>
        <p:nvSpPr>
          <p:cNvPr id="5" name="Right Arrow 4">
            <a:extLst>
              <a:ext uri="{FF2B5EF4-FFF2-40B4-BE49-F238E27FC236}">
                <a16:creationId xmlns:a16="http://schemas.microsoft.com/office/drawing/2014/main" id="{2B23DF3B-E70F-9B47-B4DF-1290F39EE9FB}"/>
              </a:ext>
            </a:extLst>
          </p:cNvPr>
          <p:cNvSpPr>
            <a:spLocks noChangeAspect="1"/>
          </p:cNvSpPr>
          <p:nvPr/>
        </p:nvSpPr>
        <p:spPr>
          <a:xfrm>
            <a:off x="10614748" y="613355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Left Arrow 5">
            <a:hlinkClick r:id="" action="ppaction://hlinkshowjump?jump=previousslide">
              <a:snd r:embed="rId2" name="click.wav"/>
            </a:hlinkClick>
            <a:extLst>
              <a:ext uri="{FF2B5EF4-FFF2-40B4-BE49-F238E27FC236}">
                <a16:creationId xmlns:a16="http://schemas.microsoft.com/office/drawing/2014/main" id="{174F73B4-06AC-D047-9A27-0F29E0E1FAA4}"/>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24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A80D-BE1D-7C46-A7DE-BA9DE1ADBA05}"/>
              </a:ext>
            </a:extLst>
          </p:cNvPr>
          <p:cNvSpPr>
            <a:spLocks noGrp="1"/>
          </p:cNvSpPr>
          <p:nvPr>
            <p:ph type="title"/>
          </p:nvPr>
        </p:nvSpPr>
        <p:spPr>
          <a:xfrm>
            <a:off x="1251678" y="382385"/>
            <a:ext cx="10178322" cy="1412548"/>
          </a:xfrm>
        </p:spPr>
        <p:txBody>
          <a:bodyPr>
            <a:normAutofit/>
          </a:bodyPr>
          <a:lstStyle/>
          <a:p>
            <a:r>
              <a:rPr lang="en-US" sz="4800" dirty="0">
                <a:solidFill>
                  <a:srgbClr val="0070C0"/>
                </a:solidFill>
              </a:rPr>
              <a:t>Paraphrasing and Summarizing Example</a:t>
            </a:r>
          </a:p>
        </p:txBody>
      </p:sp>
      <p:pic>
        <p:nvPicPr>
          <p:cNvPr id="5" name="Content Placeholder 4">
            <a:extLst>
              <a:ext uri="{FF2B5EF4-FFF2-40B4-BE49-F238E27FC236}">
                <a16:creationId xmlns:a16="http://schemas.microsoft.com/office/drawing/2014/main" id="{3864B825-8479-3045-A449-B49295611009}"/>
              </a:ext>
            </a:extLst>
          </p:cNvPr>
          <p:cNvPicPr>
            <a:picLocks noGrp="1" noChangeAspect="1"/>
          </p:cNvPicPr>
          <p:nvPr>
            <p:ph idx="1"/>
          </p:nvPr>
        </p:nvPicPr>
        <p:blipFill>
          <a:blip r:embed="rId2"/>
          <a:stretch>
            <a:fillRect/>
          </a:stretch>
        </p:blipFill>
        <p:spPr>
          <a:xfrm>
            <a:off x="1641839" y="2212497"/>
            <a:ext cx="9398000" cy="3674534"/>
          </a:xfrm>
        </p:spPr>
      </p:pic>
      <p:sp>
        <p:nvSpPr>
          <p:cNvPr id="8" name="Rectangle 7">
            <a:hlinkClick r:id="" action="ppaction://hlinkshowjump?jump=nextslide">
              <a:snd r:embed="rId3" name="click.wav"/>
            </a:hlinkClick>
            <a:extLst>
              <a:ext uri="{FF2B5EF4-FFF2-40B4-BE49-F238E27FC236}">
                <a16:creationId xmlns:a16="http://schemas.microsoft.com/office/drawing/2014/main" id="{FB5EC7E6-CA06-7949-A29E-BC18CFA90F03}"/>
              </a:ext>
            </a:extLst>
          </p:cNvPr>
          <p:cNvSpPr/>
          <p:nvPr/>
        </p:nvSpPr>
        <p:spPr>
          <a:xfrm>
            <a:off x="8365067" y="6007687"/>
            <a:ext cx="2674772"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a:t>
            </a:r>
          </a:p>
        </p:txBody>
      </p:sp>
      <p:sp>
        <p:nvSpPr>
          <p:cNvPr id="9" name="TextBox 8">
            <a:extLst>
              <a:ext uri="{FF2B5EF4-FFF2-40B4-BE49-F238E27FC236}">
                <a16:creationId xmlns:a16="http://schemas.microsoft.com/office/drawing/2014/main" id="{405CFDFD-6F3B-A34A-BE0D-B8EB28A196C9}"/>
              </a:ext>
            </a:extLst>
          </p:cNvPr>
          <p:cNvSpPr txBox="1"/>
          <p:nvPr/>
        </p:nvSpPr>
        <p:spPr>
          <a:xfrm>
            <a:off x="5012267" y="1676399"/>
            <a:ext cx="216640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Original Source</a:t>
            </a:r>
          </a:p>
        </p:txBody>
      </p:sp>
      <p:sp>
        <p:nvSpPr>
          <p:cNvPr id="10" name="Right Arrow 9">
            <a:extLst>
              <a:ext uri="{FF2B5EF4-FFF2-40B4-BE49-F238E27FC236}">
                <a16:creationId xmlns:a16="http://schemas.microsoft.com/office/drawing/2014/main" id="{59938191-AB2E-4148-9A1D-EC9DED562576}"/>
              </a:ext>
            </a:extLst>
          </p:cNvPr>
          <p:cNvSpPr>
            <a:spLocks noChangeAspect="1"/>
          </p:cNvSpPr>
          <p:nvPr/>
        </p:nvSpPr>
        <p:spPr>
          <a:xfrm>
            <a:off x="9938233" y="612834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 name="Left Arrow 10">
            <a:hlinkClick r:id="" action="ppaction://hlinkshowjump?jump=previousslide">
              <a:snd r:embed="rId3" name="click.wav"/>
            </a:hlinkClick>
            <a:extLst>
              <a:ext uri="{FF2B5EF4-FFF2-40B4-BE49-F238E27FC236}">
                <a16:creationId xmlns:a16="http://schemas.microsoft.com/office/drawing/2014/main" id="{94AB4CDF-2519-DF4F-94D4-CE89DA3D997A}"/>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45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D0D9-8270-DC44-8D2A-478ADE22A462}"/>
              </a:ext>
            </a:extLst>
          </p:cNvPr>
          <p:cNvSpPr>
            <a:spLocks noGrp="1"/>
          </p:cNvSpPr>
          <p:nvPr>
            <p:ph type="title"/>
          </p:nvPr>
        </p:nvSpPr>
        <p:spPr>
          <a:xfrm>
            <a:off x="1251678" y="382385"/>
            <a:ext cx="10178322" cy="955348"/>
          </a:xfrm>
        </p:spPr>
        <p:txBody>
          <a:bodyPr>
            <a:normAutofit/>
          </a:bodyPr>
          <a:lstStyle/>
          <a:p>
            <a:r>
              <a:rPr lang="en-US" sz="4800" dirty="0">
                <a:solidFill>
                  <a:srgbClr val="0070C0"/>
                </a:solidFill>
              </a:rPr>
              <a:t>Plagiarism of </a:t>
            </a:r>
            <a:r>
              <a:rPr lang="en-US" sz="4800" dirty="0">
                <a:solidFill>
                  <a:srgbClr val="0070C0"/>
                </a:solidFill>
                <a:hlinkClick r:id="" action="ppaction://hlinkshowjump?jump=lastslide"/>
              </a:rPr>
              <a:t>source</a:t>
            </a:r>
            <a:r>
              <a:rPr lang="en-US" sz="4800" dirty="0">
                <a:solidFill>
                  <a:srgbClr val="0070C0"/>
                </a:solidFill>
              </a:rPr>
              <a:t>?</a:t>
            </a:r>
          </a:p>
        </p:txBody>
      </p:sp>
      <p:pic>
        <p:nvPicPr>
          <p:cNvPr id="5" name="Content Placeholder 4">
            <a:extLst>
              <a:ext uri="{FF2B5EF4-FFF2-40B4-BE49-F238E27FC236}">
                <a16:creationId xmlns:a16="http://schemas.microsoft.com/office/drawing/2014/main" id="{1C888B15-D443-B940-970E-E1F2A59D97C1}"/>
              </a:ext>
            </a:extLst>
          </p:cNvPr>
          <p:cNvPicPr>
            <a:picLocks noGrp="1" noChangeAspect="1"/>
          </p:cNvPicPr>
          <p:nvPr>
            <p:ph idx="1"/>
          </p:nvPr>
        </p:nvPicPr>
        <p:blipFill>
          <a:blip r:embed="rId2"/>
          <a:stretch>
            <a:fillRect/>
          </a:stretch>
        </p:blipFill>
        <p:spPr>
          <a:xfrm>
            <a:off x="1422399" y="1484258"/>
            <a:ext cx="9025467" cy="4237567"/>
          </a:xfrm>
        </p:spPr>
      </p:pic>
      <p:sp>
        <p:nvSpPr>
          <p:cNvPr id="6" name="Rectangle 5">
            <a:hlinkClick r:id="" action="ppaction://hlinkshowjump?jump=nextslide">
              <a:snd r:embed="rId3" name="click.wav"/>
            </a:hlinkClick>
            <a:extLst>
              <a:ext uri="{FF2B5EF4-FFF2-40B4-BE49-F238E27FC236}">
                <a16:creationId xmlns:a16="http://schemas.microsoft.com/office/drawing/2014/main" id="{215F3427-4074-4347-AA43-53F1C3805C90}"/>
              </a:ext>
            </a:extLst>
          </p:cNvPr>
          <p:cNvSpPr/>
          <p:nvPr/>
        </p:nvSpPr>
        <p:spPr>
          <a:xfrm>
            <a:off x="6637866" y="5966330"/>
            <a:ext cx="4792134"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Proper Paraphrase Example</a:t>
            </a:r>
          </a:p>
        </p:txBody>
      </p:sp>
      <p:sp>
        <p:nvSpPr>
          <p:cNvPr id="7" name="Right Arrow 6">
            <a:extLst>
              <a:ext uri="{FF2B5EF4-FFF2-40B4-BE49-F238E27FC236}">
                <a16:creationId xmlns:a16="http://schemas.microsoft.com/office/drawing/2014/main" id="{621CE0F2-B718-B44D-B259-DA482787B2F5}"/>
              </a:ext>
            </a:extLst>
          </p:cNvPr>
          <p:cNvSpPr>
            <a:spLocks noChangeAspect="1"/>
          </p:cNvSpPr>
          <p:nvPr/>
        </p:nvSpPr>
        <p:spPr>
          <a:xfrm>
            <a:off x="10310766" y="6112855"/>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Left Arrow 7">
            <a:hlinkClick r:id="" action="ppaction://hlinkshowjump?jump=previousslide">
              <a:snd r:embed="rId3" name="click.wav"/>
            </a:hlinkClick>
            <a:extLst>
              <a:ext uri="{FF2B5EF4-FFF2-40B4-BE49-F238E27FC236}">
                <a16:creationId xmlns:a16="http://schemas.microsoft.com/office/drawing/2014/main" id="{B3CA4B9C-DE01-6749-A151-7955C38A00E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560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266E-BA7F-9F46-9185-77D93B48CED4}"/>
              </a:ext>
            </a:extLst>
          </p:cNvPr>
          <p:cNvSpPr>
            <a:spLocks noGrp="1"/>
          </p:cNvSpPr>
          <p:nvPr>
            <p:ph type="title"/>
          </p:nvPr>
        </p:nvSpPr>
        <p:spPr>
          <a:xfrm>
            <a:off x="1251678" y="382385"/>
            <a:ext cx="10178322" cy="870682"/>
          </a:xfrm>
        </p:spPr>
        <p:txBody>
          <a:bodyPr>
            <a:normAutofit/>
          </a:bodyPr>
          <a:lstStyle/>
          <a:p>
            <a:r>
              <a:rPr lang="en-US" sz="4800" dirty="0">
                <a:solidFill>
                  <a:srgbClr val="0070C0"/>
                </a:solidFill>
              </a:rPr>
              <a:t>Proper paraphrase of </a:t>
            </a:r>
            <a:r>
              <a:rPr lang="en-US" sz="4800" dirty="0">
                <a:solidFill>
                  <a:srgbClr val="0070C0"/>
                </a:solidFill>
                <a:hlinkClick r:id="rId2" action="ppaction://hlinksldjump"/>
              </a:rPr>
              <a:t>source</a:t>
            </a:r>
            <a:endParaRPr lang="en-US" sz="4800" dirty="0">
              <a:solidFill>
                <a:srgbClr val="0070C0"/>
              </a:solidFill>
            </a:endParaRPr>
          </a:p>
        </p:txBody>
      </p:sp>
      <p:pic>
        <p:nvPicPr>
          <p:cNvPr id="5" name="Content Placeholder 4">
            <a:extLst>
              <a:ext uri="{FF2B5EF4-FFF2-40B4-BE49-F238E27FC236}">
                <a16:creationId xmlns:a16="http://schemas.microsoft.com/office/drawing/2014/main" id="{82FD747B-1B76-A645-BAEF-6F801270CBEF}"/>
              </a:ext>
            </a:extLst>
          </p:cNvPr>
          <p:cNvPicPr>
            <a:picLocks noGrp="1" noChangeAspect="1"/>
          </p:cNvPicPr>
          <p:nvPr>
            <p:ph idx="1"/>
          </p:nvPr>
        </p:nvPicPr>
        <p:blipFill>
          <a:blip r:embed="rId3"/>
          <a:stretch>
            <a:fillRect/>
          </a:stretch>
        </p:blipFill>
        <p:spPr>
          <a:xfrm>
            <a:off x="1251678" y="1497718"/>
            <a:ext cx="9838267" cy="4670249"/>
          </a:xfrm>
        </p:spPr>
      </p:pic>
      <p:sp>
        <p:nvSpPr>
          <p:cNvPr id="7" name="Rectangle 6">
            <a:hlinkClick r:id="" action="ppaction://hlinkshowjump?jump=nextslide">
              <a:snd r:embed="rId4" name="click.wav"/>
            </a:hlinkClick>
            <a:extLst>
              <a:ext uri="{FF2B5EF4-FFF2-40B4-BE49-F238E27FC236}">
                <a16:creationId xmlns:a16="http://schemas.microsoft.com/office/drawing/2014/main" id="{F7B7D0AB-7D10-3A4D-A2D7-0290EE853FAC}"/>
              </a:ext>
            </a:extLst>
          </p:cNvPr>
          <p:cNvSpPr/>
          <p:nvPr/>
        </p:nvSpPr>
        <p:spPr>
          <a:xfrm>
            <a:off x="6669975" y="6051545"/>
            <a:ext cx="4792134"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Proper Summary Example</a:t>
            </a:r>
          </a:p>
        </p:txBody>
      </p:sp>
      <p:sp>
        <p:nvSpPr>
          <p:cNvPr id="6" name="Right Arrow 5">
            <a:extLst>
              <a:ext uri="{FF2B5EF4-FFF2-40B4-BE49-F238E27FC236}">
                <a16:creationId xmlns:a16="http://schemas.microsoft.com/office/drawing/2014/main" id="{51443E14-0F7A-DB45-A345-76486183DCE1}"/>
              </a:ext>
            </a:extLst>
          </p:cNvPr>
          <p:cNvSpPr>
            <a:spLocks noChangeAspect="1"/>
          </p:cNvSpPr>
          <p:nvPr/>
        </p:nvSpPr>
        <p:spPr>
          <a:xfrm>
            <a:off x="10275510" y="619438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8" name="Left Arrow 7">
            <a:hlinkClick r:id="" action="ppaction://hlinkshowjump?jump=previousslide">
              <a:snd r:embed="rId4" name="click.wav"/>
            </a:hlinkClick>
            <a:extLst>
              <a:ext uri="{FF2B5EF4-FFF2-40B4-BE49-F238E27FC236}">
                <a16:creationId xmlns:a16="http://schemas.microsoft.com/office/drawing/2014/main" id="{94D274EC-B038-D64D-8B00-42FF0F7A18A9}"/>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83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BBEE-9F00-814D-B155-21F3974A03EE}"/>
              </a:ext>
            </a:extLst>
          </p:cNvPr>
          <p:cNvSpPr>
            <a:spLocks noGrp="1"/>
          </p:cNvSpPr>
          <p:nvPr>
            <p:ph type="title"/>
          </p:nvPr>
        </p:nvSpPr>
        <p:spPr/>
        <p:txBody>
          <a:bodyPr>
            <a:normAutofit/>
          </a:bodyPr>
          <a:lstStyle/>
          <a:p>
            <a:r>
              <a:rPr lang="en-US" sz="4800" dirty="0">
                <a:solidFill>
                  <a:srgbClr val="0070C0"/>
                </a:solidFill>
              </a:rPr>
              <a:t>What is plagiarism?</a:t>
            </a:r>
          </a:p>
        </p:txBody>
      </p:sp>
      <p:sp>
        <p:nvSpPr>
          <p:cNvPr id="3" name="Content Placeholder 2">
            <a:extLst>
              <a:ext uri="{FF2B5EF4-FFF2-40B4-BE49-F238E27FC236}">
                <a16:creationId xmlns:a16="http://schemas.microsoft.com/office/drawing/2014/main" id="{F21C5BB5-630B-044C-B5F1-F9D4A0AA6964}"/>
              </a:ext>
            </a:extLst>
          </p:cNvPr>
          <p:cNvSpPr>
            <a:spLocks noGrp="1"/>
          </p:cNvSpPr>
          <p:nvPr>
            <p:ph idx="1"/>
          </p:nvPr>
        </p:nvSpPr>
        <p:spPr>
          <a:xfrm>
            <a:off x="1135117" y="1166648"/>
            <a:ext cx="10604938" cy="5044966"/>
          </a:xfrm>
        </p:spPr>
        <p:txBody>
          <a:bodyPr>
            <a:normAutofit/>
          </a:bodyPr>
          <a:lstStyle/>
          <a:p>
            <a:pPr algn="l" fontAlgn="base"/>
            <a:r>
              <a:rPr lang="en-US" sz="1600" b="1" i="0" dirty="0">
                <a:solidFill>
                  <a:srgbClr val="000000"/>
                </a:solidFill>
                <a:effectLst/>
                <a:latin typeface="Arial" panose="020B0604020202020204" pitchFamily="34" charset="0"/>
                <a:cs typeface="Arial" panose="020B0604020202020204" pitchFamily="34" charset="0"/>
              </a:rPr>
              <a:t>Plagiarism</a:t>
            </a:r>
            <a:r>
              <a:rPr lang="en-US" sz="1600" b="0" i="0" dirty="0">
                <a:solidFill>
                  <a:srgbClr val="000000"/>
                </a:solidFill>
                <a:effectLst/>
                <a:latin typeface="Arial" panose="020B0604020202020204" pitchFamily="34" charset="0"/>
                <a:cs typeface="Arial" panose="020B0604020202020204" pitchFamily="34" charset="0"/>
              </a:rPr>
              <a:t> is the act of taking another person's writing, conversation, song, or even idea and passing it off as your own. </a:t>
            </a:r>
            <a:r>
              <a:rPr lang="en-US" sz="1600" b="0" i="0" u="sng" dirty="0">
                <a:solidFill>
                  <a:srgbClr val="000000"/>
                </a:solidFill>
                <a:effectLst/>
                <a:latin typeface="Arial" panose="020B0604020202020204" pitchFamily="34" charset="0"/>
                <a:cs typeface="Arial" panose="020B0604020202020204" pitchFamily="34" charset="0"/>
              </a:rPr>
              <a:t>This includes information from web pages, books, songs, television shows, email messages, interviews, articles, artworks or any other medium. </a:t>
            </a:r>
          </a:p>
          <a:p>
            <a:pPr marL="0" indent="0" algn="l" fontAlgn="base">
              <a:buNone/>
            </a:pPr>
            <a:endParaRPr lang="en-US" sz="1600" u="sng" dirty="0">
              <a:solidFill>
                <a:srgbClr val="000000"/>
              </a:solidFill>
              <a:latin typeface="Arial" panose="020B0604020202020204" pitchFamily="34" charset="0"/>
              <a:cs typeface="Arial" panose="020B0604020202020204" pitchFamily="34" charset="0"/>
            </a:endParaRPr>
          </a:p>
          <a:p>
            <a:pPr algn="l" fontAlgn="base"/>
            <a:r>
              <a:rPr lang="en-US" sz="1600" b="0" i="0" dirty="0">
                <a:solidFill>
                  <a:srgbClr val="000000"/>
                </a:solidFill>
                <a:effectLst/>
                <a:latin typeface="Arial" panose="020B0604020202020204" pitchFamily="34" charset="0"/>
                <a:cs typeface="Arial" panose="020B0604020202020204" pitchFamily="34" charset="0"/>
              </a:rPr>
              <a:t>When someone gets in trouble for </a:t>
            </a:r>
            <a:r>
              <a:rPr lang="en-US" sz="1600" b="1" i="0" dirty="0">
                <a:solidFill>
                  <a:srgbClr val="000000"/>
                </a:solidFill>
                <a:effectLst/>
                <a:latin typeface="Arial" panose="020B0604020202020204" pitchFamily="34" charset="0"/>
                <a:cs typeface="Arial" panose="020B0604020202020204" pitchFamily="34" charset="0"/>
              </a:rPr>
              <a:t>plagiarism</a:t>
            </a:r>
            <a:r>
              <a:rPr lang="en-US" sz="1600" b="0" i="0" dirty="0">
                <a:solidFill>
                  <a:srgbClr val="000000"/>
                </a:solidFill>
                <a:effectLst/>
                <a:latin typeface="Arial" panose="020B0604020202020204" pitchFamily="34" charset="0"/>
                <a:cs typeface="Arial" panose="020B0604020202020204" pitchFamily="34" charset="0"/>
              </a:rPr>
              <a:t>, it usually means they copied exact sentences or almost-exact sentences from someone else without including quotation marks or indicating that the words were not their own. </a:t>
            </a:r>
            <a:r>
              <a:rPr lang="en-US" sz="1600" b="1" u="sng" dirty="0">
                <a:solidFill>
                  <a:srgbClr val="000000"/>
                </a:solidFill>
                <a:latin typeface="Arial" panose="020B0604020202020204" pitchFamily="34" charset="0"/>
                <a:cs typeface="Arial" panose="020B0604020202020204" pitchFamily="34" charset="0"/>
              </a:rPr>
              <a:t>P</a:t>
            </a:r>
            <a:r>
              <a:rPr lang="en-US" sz="1600" b="1" i="0" u="sng" dirty="0">
                <a:solidFill>
                  <a:srgbClr val="000000"/>
                </a:solidFill>
                <a:effectLst/>
                <a:latin typeface="Arial" panose="020B0604020202020204" pitchFamily="34" charset="0"/>
                <a:cs typeface="Arial" panose="020B0604020202020204" pitchFamily="34" charset="0"/>
              </a:rPr>
              <a:t>lagiarism</a:t>
            </a:r>
            <a:r>
              <a:rPr lang="en-US" sz="1600" b="0" i="0" u="sng" dirty="0">
                <a:solidFill>
                  <a:srgbClr val="000000"/>
                </a:solidFill>
                <a:effectLst/>
                <a:latin typeface="Arial" panose="020B0604020202020204" pitchFamily="34" charset="0"/>
                <a:cs typeface="Arial" panose="020B0604020202020204" pitchFamily="34" charset="0"/>
              </a:rPr>
              <a:t> also involves turning in papers that are purchased from websites.  </a:t>
            </a:r>
            <a:r>
              <a:rPr lang="en-US" sz="1600" u="sng" dirty="0">
                <a:solidFill>
                  <a:srgbClr val="000000"/>
                </a:solidFill>
                <a:latin typeface="Arial" panose="020B0604020202020204" pitchFamily="34" charset="0"/>
                <a:cs typeface="Arial" panose="020B0604020202020204" pitchFamily="34" charset="0"/>
              </a:rPr>
              <a:t>Paying someone </a:t>
            </a:r>
            <a:r>
              <a:rPr lang="en-US" sz="1600" b="0" i="0" u="sng" dirty="0">
                <a:solidFill>
                  <a:srgbClr val="000000"/>
                </a:solidFill>
                <a:effectLst/>
                <a:latin typeface="Arial" panose="020B0604020202020204" pitchFamily="34" charset="0"/>
                <a:cs typeface="Arial" panose="020B0604020202020204" pitchFamily="34" charset="0"/>
              </a:rPr>
              <a:t>to write your paper or getting your family/friends to write the paper for you is </a:t>
            </a:r>
            <a:r>
              <a:rPr lang="en-US" sz="1600" b="1" i="0" u="sng" dirty="0">
                <a:solidFill>
                  <a:srgbClr val="000000"/>
                </a:solidFill>
                <a:effectLst/>
                <a:latin typeface="Arial" panose="020B0604020202020204" pitchFamily="34" charset="0"/>
                <a:cs typeface="Arial" panose="020B0604020202020204" pitchFamily="34" charset="0"/>
              </a:rPr>
              <a:t>plagiarism</a:t>
            </a:r>
            <a:r>
              <a:rPr lang="en-US" sz="1600" b="0" i="0" u="sng" dirty="0">
                <a:solidFill>
                  <a:srgbClr val="000000"/>
                </a:solidFill>
                <a:effectLst/>
                <a:latin typeface="Arial" panose="020B0604020202020204" pitchFamily="34" charset="0"/>
                <a:cs typeface="Arial" panose="020B0604020202020204" pitchFamily="34" charset="0"/>
              </a:rPr>
              <a:t>.  </a:t>
            </a:r>
            <a:r>
              <a:rPr lang="en-US" sz="1600" u="sng" dirty="0">
                <a:solidFill>
                  <a:srgbClr val="000000"/>
                </a:solidFill>
                <a:latin typeface="Arial" panose="020B0604020202020204" pitchFamily="34" charset="0"/>
                <a:cs typeface="Arial" panose="020B0604020202020204" pitchFamily="34" charset="0"/>
              </a:rPr>
              <a:t>Basically, using </a:t>
            </a:r>
            <a:r>
              <a:rPr lang="en-US" sz="1600" b="0" i="0" u="sng" dirty="0">
                <a:solidFill>
                  <a:srgbClr val="000000"/>
                </a:solidFill>
                <a:effectLst/>
                <a:latin typeface="Arial" panose="020B0604020202020204" pitchFamily="34" charset="0"/>
                <a:cs typeface="Arial" panose="020B0604020202020204" pitchFamily="34" charset="0"/>
              </a:rPr>
              <a:t>any other method outside of composing the work yourself is </a:t>
            </a:r>
            <a:r>
              <a:rPr lang="en-US" sz="1600" b="1" i="0" u="sng" dirty="0">
                <a:solidFill>
                  <a:srgbClr val="000000"/>
                </a:solidFill>
                <a:effectLst/>
                <a:latin typeface="Arial" panose="020B0604020202020204" pitchFamily="34" charset="0"/>
                <a:cs typeface="Arial" panose="020B0604020202020204" pitchFamily="34" charset="0"/>
              </a:rPr>
              <a:t>plagiarism</a:t>
            </a:r>
            <a:r>
              <a:rPr lang="en-US" sz="1600" b="0" i="0" u="sng" dirty="0">
                <a:solidFill>
                  <a:srgbClr val="000000"/>
                </a:solidFill>
                <a:effectLst/>
                <a:latin typeface="Arial" panose="020B0604020202020204" pitchFamily="34" charset="0"/>
                <a:cs typeface="Arial" panose="020B0604020202020204" pitchFamily="34" charset="0"/>
              </a:rPr>
              <a:t>. </a:t>
            </a:r>
          </a:p>
          <a:p>
            <a:pPr marL="0" indent="0" algn="l" fontAlgn="base">
              <a:buNone/>
            </a:pPr>
            <a:endParaRPr lang="en-US" sz="1600" b="0" i="0" u="sng" dirty="0">
              <a:solidFill>
                <a:srgbClr val="000000"/>
              </a:solidFill>
              <a:effectLst/>
              <a:latin typeface="Arial" panose="020B0604020202020204" pitchFamily="34" charset="0"/>
              <a:cs typeface="Arial" panose="020B0604020202020204" pitchFamily="34" charset="0"/>
            </a:endParaRPr>
          </a:p>
          <a:p>
            <a:pPr algn="l" fontAlgn="base"/>
            <a:endParaRPr lang="en-US" sz="1400" b="1" i="0" dirty="0">
              <a:solidFill>
                <a:srgbClr val="000000"/>
              </a:solidFill>
              <a:effectLst/>
              <a:latin typeface="Arial" panose="020B0604020202020204" pitchFamily="34" charset="0"/>
              <a:cs typeface="Arial" panose="020B0604020202020204" pitchFamily="34" charset="0"/>
            </a:endParaRPr>
          </a:p>
        </p:txBody>
      </p:sp>
      <p:sp>
        <p:nvSpPr>
          <p:cNvPr id="4" name="Rectangle 3">
            <a:hlinkClick r:id="" action="ppaction://hlinkshowjump?jump=nextslide">
              <a:snd r:embed="rId3" name="click.wav"/>
            </a:hlinkClick>
            <a:extLst>
              <a:ext uri="{FF2B5EF4-FFF2-40B4-BE49-F238E27FC236}">
                <a16:creationId xmlns:a16="http://schemas.microsoft.com/office/drawing/2014/main" id="{C34512A7-B02C-E841-B44A-68DC99C6E7D0}"/>
              </a:ext>
            </a:extLst>
          </p:cNvPr>
          <p:cNvSpPr/>
          <p:nvPr/>
        </p:nvSpPr>
        <p:spPr>
          <a:xfrm>
            <a:off x="7834469" y="6012897"/>
            <a:ext cx="3905586"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More About Plagiarism </a:t>
            </a:r>
          </a:p>
        </p:txBody>
      </p:sp>
      <p:sp>
        <p:nvSpPr>
          <p:cNvPr id="6" name="Left Arrow 5">
            <a:hlinkClick r:id="" action="ppaction://hlinkshowjump?jump=previousslide">
              <a:snd r:embed="rId3" name="click.wav"/>
            </a:hlinkClick>
            <a:extLst>
              <a:ext uri="{FF2B5EF4-FFF2-40B4-BE49-F238E27FC236}">
                <a16:creationId xmlns:a16="http://schemas.microsoft.com/office/drawing/2014/main" id="{01C1AB4F-A691-6445-8CD6-9F43EBC7E42B}"/>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91A9914D-57C0-1F43-8446-B24C42137C8D}"/>
              </a:ext>
            </a:extLst>
          </p:cNvPr>
          <p:cNvSpPr/>
          <p:nvPr/>
        </p:nvSpPr>
        <p:spPr>
          <a:xfrm>
            <a:off x="10801248" y="613355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7" name="Online Media 6" descr="Plagiarism:  How to avoid it">
            <a:hlinkClick r:id="" action="ppaction://media"/>
            <a:extLst>
              <a:ext uri="{FF2B5EF4-FFF2-40B4-BE49-F238E27FC236}">
                <a16:creationId xmlns:a16="http://schemas.microsoft.com/office/drawing/2014/main" id="{912A89DB-6792-3147-9A7F-5FA99C7A303B}"/>
              </a:ext>
            </a:extLst>
          </p:cNvPr>
          <p:cNvPicPr>
            <a:picLocks noRot="1" noChangeAspect="1"/>
          </p:cNvPicPr>
          <p:nvPr>
            <a:videoFile r:link="rId1"/>
          </p:nvPr>
        </p:nvPicPr>
        <p:blipFill>
          <a:blip r:embed="rId4"/>
          <a:stretch>
            <a:fillRect/>
          </a:stretch>
        </p:blipFill>
        <p:spPr>
          <a:xfrm>
            <a:off x="1450807" y="4004958"/>
            <a:ext cx="3905586" cy="2206656"/>
          </a:xfrm>
          <a:prstGeom prst="rect">
            <a:avLst/>
          </a:prstGeom>
        </p:spPr>
      </p:pic>
      <p:sp>
        <p:nvSpPr>
          <p:cNvPr id="8" name="TextBox 7">
            <a:extLst>
              <a:ext uri="{FF2B5EF4-FFF2-40B4-BE49-F238E27FC236}">
                <a16:creationId xmlns:a16="http://schemas.microsoft.com/office/drawing/2014/main" id="{611AF1D9-40EB-264F-9F8D-4D53D936CE81}"/>
              </a:ext>
            </a:extLst>
          </p:cNvPr>
          <p:cNvSpPr txBox="1"/>
          <p:nvPr/>
        </p:nvSpPr>
        <p:spPr>
          <a:xfrm>
            <a:off x="5672083" y="3889238"/>
            <a:ext cx="5384800" cy="646331"/>
          </a:xfrm>
          <a:prstGeom prst="rect">
            <a:avLst/>
          </a:prstGeom>
          <a:noFill/>
        </p:spPr>
        <p:txBody>
          <a:bodyPr wrap="square" rtlCol="0">
            <a:spAutoFit/>
          </a:bodyPr>
          <a:lstStyle/>
          <a:p>
            <a:pPr algn="l" fontAlgn="base"/>
            <a:endParaRPr lang="en-US" sz="1800" b="1"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888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A164-BD09-004C-A0F8-7FBC17D400E9}"/>
              </a:ext>
            </a:extLst>
          </p:cNvPr>
          <p:cNvSpPr>
            <a:spLocks noGrp="1"/>
          </p:cNvSpPr>
          <p:nvPr>
            <p:ph type="title"/>
          </p:nvPr>
        </p:nvSpPr>
        <p:spPr>
          <a:xfrm>
            <a:off x="1251678" y="382385"/>
            <a:ext cx="10178322" cy="802948"/>
          </a:xfrm>
        </p:spPr>
        <p:txBody>
          <a:bodyPr>
            <a:normAutofit/>
          </a:bodyPr>
          <a:lstStyle/>
          <a:p>
            <a:r>
              <a:rPr lang="en-US" sz="4800" dirty="0">
                <a:solidFill>
                  <a:srgbClr val="0070C0"/>
                </a:solidFill>
              </a:rPr>
              <a:t>Proper summary of </a:t>
            </a:r>
            <a:r>
              <a:rPr lang="en-US" sz="4800" dirty="0">
                <a:solidFill>
                  <a:srgbClr val="0070C0"/>
                </a:solidFill>
                <a:hlinkClick r:id="rId2" action="ppaction://hlinksldjump"/>
              </a:rPr>
              <a:t>source</a:t>
            </a:r>
            <a:endParaRPr lang="en-US" sz="4800" dirty="0">
              <a:solidFill>
                <a:srgbClr val="0070C0"/>
              </a:solidFill>
            </a:endParaRPr>
          </a:p>
        </p:txBody>
      </p:sp>
      <p:pic>
        <p:nvPicPr>
          <p:cNvPr id="5" name="Content Placeholder 4">
            <a:extLst>
              <a:ext uri="{FF2B5EF4-FFF2-40B4-BE49-F238E27FC236}">
                <a16:creationId xmlns:a16="http://schemas.microsoft.com/office/drawing/2014/main" id="{A12242AE-A77C-194F-8473-6502398014B2}"/>
              </a:ext>
            </a:extLst>
          </p:cNvPr>
          <p:cNvPicPr>
            <a:picLocks noGrp="1" noChangeAspect="1"/>
          </p:cNvPicPr>
          <p:nvPr>
            <p:ph idx="1"/>
          </p:nvPr>
        </p:nvPicPr>
        <p:blipFill>
          <a:blip r:embed="rId3"/>
          <a:stretch>
            <a:fillRect/>
          </a:stretch>
        </p:blipFill>
        <p:spPr>
          <a:xfrm>
            <a:off x="1369408" y="1489105"/>
            <a:ext cx="10178322" cy="3984596"/>
          </a:xfrm>
        </p:spPr>
      </p:pic>
      <p:sp>
        <p:nvSpPr>
          <p:cNvPr id="6" name="Rectangle 5">
            <a:hlinkClick r:id="" action="ppaction://hlinkshowjump?jump=nextslide">
              <a:snd r:embed="rId4" name="click.wav"/>
            </a:hlinkClick>
            <a:extLst>
              <a:ext uri="{FF2B5EF4-FFF2-40B4-BE49-F238E27FC236}">
                <a16:creationId xmlns:a16="http://schemas.microsoft.com/office/drawing/2014/main" id="{68FD4CC9-947A-584E-B228-20D58C256868}"/>
              </a:ext>
            </a:extLst>
          </p:cNvPr>
          <p:cNvSpPr/>
          <p:nvPr/>
        </p:nvSpPr>
        <p:spPr>
          <a:xfrm>
            <a:off x="9110132" y="5966330"/>
            <a:ext cx="231986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Quiz 2 </a:t>
            </a:r>
          </a:p>
        </p:txBody>
      </p:sp>
      <p:sp>
        <p:nvSpPr>
          <p:cNvPr id="7" name="Right Arrow 6">
            <a:extLst>
              <a:ext uri="{FF2B5EF4-FFF2-40B4-BE49-F238E27FC236}">
                <a16:creationId xmlns:a16="http://schemas.microsoft.com/office/drawing/2014/main" id="{6F39D84B-F423-A646-8271-BFC7E1F1049E}"/>
              </a:ext>
            </a:extLst>
          </p:cNvPr>
          <p:cNvSpPr>
            <a:spLocks noChangeAspect="1"/>
          </p:cNvSpPr>
          <p:nvPr/>
        </p:nvSpPr>
        <p:spPr>
          <a:xfrm>
            <a:off x="10270065" y="6086986"/>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Left Arrow 7">
            <a:hlinkClick r:id="" action="ppaction://hlinkshowjump?jump=previousslide">
              <a:snd r:embed="rId4" name="click.wav"/>
            </a:hlinkClick>
            <a:extLst>
              <a:ext uri="{FF2B5EF4-FFF2-40B4-BE49-F238E27FC236}">
                <a16:creationId xmlns:a16="http://schemas.microsoft.com/office/drawing/2014/main" id="{714560B3-1C1C-3742-92BE-055BAA316D29}"/>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941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87AD-871C-D544-B374-02505FAB9342}"/>
              </a:ext>
            </a:extLst>
          </p:cNvPr>
          <p:cNvSpPr>
            <a:spLocks noGrp="1"/>
          </p:cNvSpPr>
          <p:nvPr>
            <p:ph type="title"/>
          </p:nvPr>
        </p:nvSpPr>
        <p:spPr>
          <a:xfrm>
            <a:off x="1006839" y="232342"/>
            <a:ext cx="10178322" cy="1492132"/>
          </a:xfrm>
        </p:spPr>
        <p:txBody>
          <a:bodyPr>
            <a:normAutofit fontScale="90000"/>
          </a:bodyPr>
          <a:lstStyle/>
          <a:p>
            <a:pPr algn="ctr" fontAlgn="base"/>
            <a:r>
              <a:rPr lang="en-US" sz="5300" b="1" i="0" dirty="0">
                <a:solidFill>
                  <a:srgbClr val="0070C0"/>
                </a:solidFill>
                <a:effectLst/>
              </a:rPr>
              <a:t>Acceptable or Plagiarism? </a:t>
            </a:r>
            <a:br>
              <a:rPr lang="en-US" sz="5300" b="1" i="0" dirty="0">
                <a:solidFill>
                  <a:srgbClr val="0070C0"/>
                </a:solidFill>
                <a:effectLst/>
              </a:rPr>
            </a:br>
            <a:r>
              <a:rPr lang="en-US" sz="5300" b="1" i="0" dirty="0">
                <a:solidFill>
                  <a:srgbClr val="0070C0"/>
                </a:solidFill>
                <a:effectLst/>
              </a:rPr>
              <a:t>Quiz #2</a:t>
            </a:r>
            <a:br>
              <a:rPr lang="en-US" b="1" i="0" dirty="0">
                <a:solidFill>
                  <a:srgbClr val="000000"/>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1D0712F6-A564-8343-B03A-03FD2EF78A1E}"/>
              </a:ext>
            </a:extLst>
          </p:cNvPr>
          <p:cNvSpPr>
            <a:spLocks noGrp="1"/>
          </p:cNvSpPr>
          <p:nvPr>
            <p:ph idx="1"/>
          </p:nvPr>
        </p:nvSpPr>
        <p:spPr>
          <a:xfrm>
            <a:off x="1251678" y="2065867"/>
            <a:ext cx="10178322" cy="3813725"/>
          </a:xfrm>
        </p:spPr>
        <p:txBody>
          <a:bodyPr/>
          <a:lstStyle/>
          <a:p>
            <a:r>
              <a:rPr lang="en-US" sz="1600" b="1" i="0" dirty="0">
                <a:solidFill>
                  <a:srgbClr val="000000"/>
                </a:solidFill>
                <a:effectLst/>
                <a:latin typeface="Arial" panose="020B0604020202020204" pitchFamily="34" charset="0"/>
                <a:cs typeface="Arial" panose="020B0604020202020204" pitchFamily="34" charset="0"/>
              </a:rPr>
              <a:t>In each example that follows, the paragraph on the left is text taken from a scholarly journal. </a:t>
            </a:r>
          </a:p>
          <a:p>
            <a:r>
              <a:rPr lang="en-US" sz="1600" b="1" i="0" dirty="0">
                <a:solidFill>
                  <a:srgbClr val="000000"/>
                </a:solidFill>
                <a:effectLst/>
                <a:latin typeface="Arial" panose="020B0604020202020204" pitchFamily="34" charset="0"/>
                <a:cs typeface="Arial" panose="020B0604020202020204" pitchFamily="34" charset="0"/>
              </a:rPr>
              <a:t>On the right is an examples of how the information has been used by a student. </a:t>
            </a:r>
          </a:p>
          <a:p>
            <a:r>
              <a:rPr lang="en-US" sz="1600" b="1" i="0" dirty="0">
                <a:solidFill>
                  <a:srgbClr val="000000"/>
                </a:solidFill>
                <a:effectLst/>
                <a:latin typeface="Arial" panose="020B0604020202020204" pitchFamily="34" charset="0"/>
                <a:cs typeface="Arial" panose="020B0604020202020204" pitchFamily="34" charset="0"/>
              </a:rPr>
              <a:t>For each different use, indicate whether you think the use is </a:t>
            </a:r>
            <a:r>
              <a:rPr lang="en-US" b="1" i="0" u="sng" dirty="0">
                <a:solidFill>
                  <a:srgbClr val="000000"/>
                </a:solidFill>
                <a:effectLst/>
                <a:highlight>
                  <a:srgbClr val="FFFF00"/>
                </a:highlight>
                <a:latin typeface="Arial" panose="020B0604020202020204" pitchFamily="34" charset="0"/>
                <a:cs typeface="Arial" panose="020B0604020202020204" pitchFamily="34" charset="0"/>
              </a:rPr>
              <a:t>acceptable (properly cited) or constitutes plagiarism.</a:t>
            </a:r>
          </a:p>
          <a:p>
            <a:endParaRPr lang="en-US" b="1" u="sng" dirty="0">
              <a:solidFill>
                <a:srgbClr val="000000"/>
              </a:solidFill>
              <a:highlight>
                <a:srgbClr val="FFFF00"/>
              </a:highlight>
              <a:latin typeface="Arial" panose="020B0604020202020204" pitchFamily="34" charset="0"/>
              <a:cs typeface="Arial" panose="020B0604020202020204" pitchFamily="34" charset="0"/>
            </a:endParaRPr>
          </a:p>
          <a:p>
            <a:br>
              <a:rPr lang="en-US" b="0" i="0" u="sng" dirty="0">
                <a:solidFill>
                  <a:srgbClr val="000000"/>
                </a:solidFill>
                <a:effectLst/>
                <a:highlight>
                  <a:srgbClr val="FFFF00"/>
                </a:highlight>
                <a:latin typeface="Source Sans Pro" panose="020B0503030403020204" pitchFamily="34" charset="0"/>
              </a:rPr>
            </a:br>
            <a:endParaRPr lang="en-US" u="sng" dirty="0">
              <a:highlight>
                <a:srgbClr val="FFFF00"/>
              </a:highlight>
            </a:endParaRPr>
          </a:p>
        </p:txBody>
      </p:sp>
      <p:pic>
        <p:nvPicPr>
          <p:cNvPr id="9" name="Picture 8">
            <a:extLst>
              <a:ext uri="{FF2B5EF4-FFF2-40B4-BE49-F238E27FC236}">
                <a16:creationId xmlns:a16="http://schemas.microsoft.com/office/drawing/2014/main" id="{5F3F2A3A-4AE4-A14F-85D8-D504C4AC5D74}"/>
              </a:ext>
            </a:extLst>
          </p:cNvPr>
          <p:cNvPicPr>
            <a:picLocks noChangeAspect="1"/>
          </p:cNvPicPr>
          <p:nvPr/>
        </p:nvPicPr>
        <p:blipFill>
          <a:blip r:embed="rId2"/>
          <a:stretch>
            <a:fillRect/>
          </a:stretch>
        </p:blipFill>
        <p:spPr>
          <a:xfrm>
            <a:off x="3666068" y="3938862"/>
            <a:ext cx="1625600" cy="1600200"/>
          </a:xfrm>
          <a:prstGeom prst="rect">
            <a:avLst/>
          </a:prstGeom>
        </p:spPr>
      </p:pic>
      <p:pic>
        <p:nvPicPr>
          <p:cNvPr id="11" name="Picture 10">
            <a:extLst>
              <a:ext uri="{FF2B5EF4-FFF2-40B4-BE49-F238E27FC236}">
                <a16:creationId xmlns:a16="http://schemas.microsoft.com/office/drawing/2014/main" id="{09028AF8-8EAC-6B4D-AF97-BD5FE4382AA4}"/>
              </a:ext>
            </a:extLst>
          </p:cNvPr>
          <p:cNvPicPr>
            <a:picLocks noChangeAspect="1"/>
          </p:cNvPicPr>
          <p:nvPr/>
        </p:nvPicPr>
        <p:blipFill>
          <a:blip r:embed="rId3"/>
          <a:stretch>
            <a:fillRect/>
          </a:stretch>
        </p:blipFill>
        <p:spPr>
          <a:xfrm>
            <a:off x="6900333" y="3964262"/>
            <a:ext cx="1397000" cy="1574800"/>
          </a:xfrm>
          <a:prstGeom prst="rect">
            <a:avLst/>
          </a:prstGeom>
        </p:spPr>
      </p:pic>
      <p:sp>
        <p:nvSpPr>
          <p:cNvPr id="12" name="Left Arrow 11">
            <a:hlinkClick r:id="" action="ppaction://hlinkshowjump?jump=previousslide">
              <a:snd r:embed="rId4" name="click.wav"/>
            </a:hlinkClick>
            <a:extLst>
              <a:ext uri="{FF2B5EF4-FFF2-40B4-BE49-F238E27FC236}">
                <a16:creationId xmlns:a16="http://schemas.microsoft.com/office/drawing/2014/main" id="{568246DF-ABE1-994A-B862-2AF3DEF3AC1C}"/>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hlinkshowjump?jump=nextslide">
              <a:snd r:embed="rId4" name="click.wav"/>
            </a:hlinkClick>
            <a:extLst>
              <a:ext uri="{FF2B5EF4-FFF2-40B4-BE49-F238E27FC236}">
                <a16:creationId xmlns:a16="http://schemas.microsoft.com/office/drawing/2014/main" id="{761B4A10-3E42-2B4B-B801-A37E7F310880}"/>
              </a:ext>
            </a:extLst>
          </p:cNvPr>
          <p:cNvSpPr/>
          <p:nvPr/>
        </p:nvSpPr>
        <p:spPr>
          <a:xfrm>
            <a:off x="8771467" y="5879592"/>
            <a:ext cx="28453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Example #1 </a:t>
            </a:r>
          </a:p>
        </p:txBody>
      </p:sp>
      <p:sp>
        <p:nvSpPr>
          <p:cNvPr id="14" name="Right Arrow 13">
            <a:extLst>
              <a:ext uri="{FF2B5EF4-FFF2-40B4-BE49-F238E27FC236}">
                <a16:creationId xmlns:a16="http://schemas.microsoft.com/office/drawing/2014/main" id="{3C5E9060-E0EF-5944-B861-DCB11E280385}"/>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4521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E25-D16B-5048-83A3-B194D0FE49F9}"/>
              </a:ext>
            </a:extLst>
          </p:cNvPr>
          <p:cNvSpPr>
            <a:spLocks noGrp="1"/>
          </p:cNvSpPr>
          <p:nvPr>
            <p:ph type="title"/>
          </p:nvPr>
        </p:nvSpPr>
        <p:spPr>
          <a:xfrm>
            <a:off x="1049867" y="382385"/>
            <a:ext cx="10380133" cy="857641"/>
          </a:xfrm>
        </p:spPr>
        <p:txBody>
          <a:bodyPr>
            <a:normAutofit/>
          </a:bodyPr>
          <a:lstStyle/>
          <a:p>
            <a:r>
              <a:rPr lang="en-US" sz="4800" dirty="0">
                <a:solidFill>
                  <a:srgbClr val="0070C0"/>
                </a:solidFill>
              </a:rPr>
              <a:t>Example #1</a:t>
            </a:r>
          </a:p>
        </p:txBody>
      </p:sp>
      <p:pic>
        <p:nvPicPr>
          <p:cNvPr id="6" name="Content Placeholder 5">
            <a:extLst>
              <a:ext uri="{FF2B5EF4-FFF2-40B4-BE49-F238E27FC236}">
                <a16:creationId xmlns:a16="http://schemas.microsoft.com/office/drawing/2014/main" id="{439068B1-11B1-424C-A66C-4258D4B19D3E}"/>
              </a:ext>
            </a:extLst>
          </p:cNvPr>
          <p:cNvPicPr>
            <a:picLocks noGrp="1" noChangeAspect="1"/>
          </p:cNvPicPr>
          <p:nvPr>
            <p:ph sz="half" idx="1"/>
          </p:nvPr>
        </p:nvPicPr>
        <p:blipFill>
          <a:blip r:embed="rId2"/>
          <a:srcRect/>
          <a:stretch/>
        </p:blipFill>
        <p:spPr>
          <a:xfrm>
            <a:off x="1032416" y="1574801"/>
            <a:ext cx="5385145" cy="4253990"/>
          </a:xfrm>
        </p:spPr>
      </p:pic>
      <p:pic>
        <p:nvPicPr>
          <p:cNvPr id="8" name="Content Placeholder 7">
            <a:extLst>
              <a:ext uri="{FF2B5EF4-FFF2-40B4-BE49-F238E27FC236}">
                <a16:creationId xmlns:a16="http://schemas.microsoft.com/office/drawing/2014/main" id="{99ABF825-7E0F-B84E-8994-AF7CFE792724}"/>
              </a:ext>
            </a:extLst>
          </p:cNvPr>
          <p:cNvPicPr>
            <a:picLocks noGrp="1" noChangeAspect="1"/>
          </p:cNvPicPr>
          <p:nvPr>
            <p:ph sz="half" idx="2"/>
          </p:nvPr>
        </p:nvPicPr>
        <p:blipFill>
          <a:blip r:embed="rId3"/>
          <a:srcRect/>
          <a:stretch/>
        </p:blipFill>
        <p:spPr>
          <a:xfrm>
            <a:off x="6629400" y="1617981"/>
            <a:ext cx="4800600" cy="1557867"/>
          </a:xfrm>
        </p:spPr>
      </p:pic>
      <p:sp>
        <p:nvSpPr>
          <p:cNvPr id="9" name="&quot;No&quot; Symbol 8">
            <a:hlinkClick r:id="rId4" action="ppaction://hlinksldjump">
              <a:snd r:embed="rId5" name="applause.wav"/>
            </a:hlinkClick>
            <a:extLst>
              <a:ext uri="{FF2B5EF4-FFF2-40B4-BE49-F238E27FC236}">
                <a16:creationId xmlns:a16="http://schemas.microsoft.com/office/drawing/2014/main" id="{A9A172E4-CFCF-1942-9016-C59279777BE8}"/>
              </a:ext>
            </a:extLst>
          </p:cNvPr>
          <p:cNvSpPr/>
          <p:nvPr/>
        </p:nvSpPr>
        <p:spPr>
          <a:xfrm>
            <a:off x="9499600" y="3556001"/>
            <a:ext cx="1642533" cy="156548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miley Face 9">
            <a:hlinkClick r:id="" action="ppaction://hlinkshowjump?jump=nextslide">
              <a:snd r:embed="rId6" name="bomb.wav"/>
            </a:hlinkClick>
            <a:extLst>
              <a:ext uri="{FF2B5EF4-FFF2-40B4-BE49-F238E27FC236}">
                <a16:creationId xmlns:a16="http://schemas.microsoft.com/office/drawing/2014/main" id="{CC6967D2-F5DC-5943-BC35-A0E0B6084192}"/>
              </a:ext>
            </a:extLst>
          </p:cNvPr>
          <p:cNvSpPr/>
          <p:nvPr/>
        </p:nvSpPr>
        <p:spPr>
          <a:xfrm>
            <a:off x="7027333" y="3556000"/>
            <a:ext cx="1693334" cy="15654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A1D215-B8AA-164E-98FF-2E74AEA83CEA}"/>
              </a:ext>
            </a:extLst>
          </p:cNvPr>
          <p:cNvSpPr txBox="1"/>
          <p:nvPr/>
        </p:nvSpPr>
        <p:spPr>
          <a:xfrm>
            <a:off x="9664699" y="4272399"/>
            <a:ext cx="1477434" cy="400110"/>
          </a:xfrm>
          <a:prstGeom prst="rect">
            <a:avLst/>
          </a:prstGeom>
          <a:noFill/>
        </p:spPr>
        <p:txBody>
          <a:bodyPr wrap="square" rtlCol="0">
            <a:spAutoFit/>
          </a:bodyPr>
          <a:lstStyle/>
          <a:p>
            <a:r>
              <a:rPr lang="en-US" sz="2000" b="1" dirty="0"/>
              <a:t>Plagiarism</a:t>
            </a:r>
          </a:p>
        </p:txBody>
      </p:sp>
      <p:sp>
        <p:nvSpPr>
          <p:cNvPr id="13" name="TextBox 12">
            <a:extLst>
              <a:ext uri="{FF2B5EF4-FFF2-40B4-BE49-F238E27FC236}">
                <a16:creationId xmlns:a16="http://schemas.microsoft.com/office/drawing/2014/main" id="{00232805-78AD-0343-BDEF-1096C7305EC5}"/>
              </a:ext>
            </a:extLst>
          </p:cNvPr>
          <p:cNvSpPr txBox="1"/>
          <p:nvPr/>
        </p:nvSpPr>
        <p:spPr>
          <a:xfrm>
            <a:off x="7196494" y="4329426"/>
            <a:ext cx="1477434" cy="369332"/>
          </a:xfrm>
          <a:prstGeom prst="rect">
            <a:avLst/>
          </a:prstGeom>
          <a:noFill/>
        </p:spPr>
        <p:txBody>
          <a:bodyPr wrap="square" rtlCol="0">
            <a:spAutoFit/>
          </a:bodyPr>
          <a:lstStyle/>
          <a:p>
            <a:r>
              <a:rPr lang="en-US" b="1" dirty="0"/>
              <a:t>Acceptable </a:t>
            </a:r>
          </a:p>
        </p:txBody>
      </p:sp>
      <p:sp>
        <p:nvSpPr>
          <p:cNvPr id="14" name="Rectangle 13">
            <a:hlinkClick r:id="" action="ppaction://hlinkshowjump?jump=nextslide">
              <a:snd r:embed="rId6" name="bomb.wav"/>
            </a:hlinkClick>
            <a:extLst>
              <a:ext uri="{FF2B5EF4-FFF2-40B4-BE49-F238E27FC236}">
                <a16:creationId xmlns:a16="http://schemas.microsoft.com/office/drawing/2014/main" id="{2C9D3881-4522-7D48-B520-1FFEC69815FE}"/>
              </a:ext>
            </a:extLst>
          </p:cNvPr>
          <p:cNvSpPr/>
          <p:nvPr/>
        </p:nvSpPr>
        <p:spPr>
          <a:xfrm>
            <a:off x="8839200" y="5879592"/>
            <a:ext cx="27776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Acceptable</a:t>
            </a:r>
          </a:p>
        </p:txBody>
      </p:sp>
      <p:sp>
        <p:nvSpPr>
          <p:cNvPr id="15" name="Right Arrow 14">
            <a:extLst>
              <a:ext uri="{FF2B5EF4-FFF2-40B4-BE49-F238E27FC236}">
                <a16:creationId xmlns:a16="http://schemas.microsoft.com/office/drawing/2014/main" id="{135CA7E6-1936-4B46-9C2E-46EE6AB5BA7E}"/>
              </a:ext>
            </a:extLst>
          </p:cNvPr>
          <p:cNvSpPr>
            <a:spLocks noChangeAspect="1"/>
          </p:cNvSpPr>
          <p:nvPr/>
        </p:nvSpPr>
        <p:spPr>
          <a:xfrm>
            <a:off x="10615565" y="602485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 name="Left Arrow 10">
            <a:hlinkClick r:id="" action="ppaction://hlinkshowjump?jump=previousslide">
              <a:snd r:embed="rId7" name="click.wav"/>
            </a:hlinkClick>
            <a:extLst>
              <a:ext uri="{FF2B5EF4-FFF2-40B4-BE49-F238E27FC236}">
                <a16:creationId xmlns:a16="http://schemas.microsoft.com/office/drawing/2014/main" id="{FC831A4F-5CA5-0C44-B493-33FD3BA96279}"/>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757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311E-9F1C-4143-A97A-8E3C6595C8AD}"/>
              </a:ext>
            </a:extLst>
          </p:cNvPr>
          <p:cNvSpPr>
            <a:spLocks noGrp="1"/>
          </p:cNvSpPr>
          <p:nvPr>
            <p:ph type="title"/>
          </p:nvPr>
        </p:nvSpPr>
        <p:spPr/>
        <p:txBody>
          <a:bodyPr>
            <a:normAutofit/>
          </a:bodyPr>
          <a:lstStyle/>
          <a:p>
            <a:r>
              <a:rPr lang="en-US" sz="4800" dirty="0">
                <a:solidFill>
                  <a:srgbClr val="0070C0"/>
                </a:solidFill>
              </a:rPr>
              <a:t>Acceptable </a:t>
            </a:r>
          </a:p>
        </p:txBody>
      </p:sp>
      <p:sp>
        <p:nvSpPr>
          <p:cNvPr id="3" name="Content Placeholder 2">
            <a:extLst>
              <a:ext uri="{FF2B5EF4-FFF2-40B4-BE49-F238E27FC236}">
                <a16:creationId xmlns:a16="http://schemas.microsoft.com/office/drawing/2014/main" id="{F9E21E59-4E5D-7D40-9C03-FBEF972C6848}"/>
              </a:ext>
            </a:extLst>
          </p:cNvPr>
          <p:cNvSpPr>
            <a:spLocks noGrp="1"/>
          </p:cNvSpPr>
          <p:nvPr>
            <p:ph idx="1"/>
          </p:nvPr>
        </p:nvSpPr>
        <p:spPr>
          <a:xfrm>
            <a:off x="1251678" y="1422401"/>
            <a:ext cx="10178322" cy="4216399"/>
          </a:xfrm>
        </p:spPr>
        <p:txBody>
          <a:bodyPr>
            <a:noAutofit/>
          </a:bodyPr>
          <a:lstStyle/>
          <a:p>
            <a:r>
              <a:rPr lang="en-US" sz="1600" dirty="0">
                <a:solidFill>
                  <a:schemeClr val="tx1"/>
                </a:solidFill>
                <a:latin typeface="Arial" panose="020B0604020202020204" pitchFamily="34" charset="0"/>
                <a:cs typeface="Arial" panose="020B0604020202020204" pitchFamily="34" charset="0"/>
              </a:rPr>
              <a:t>Incorrect. This is not acceptable use. </a:t>
            </a:r>
          </a:p>
          <a:p>
            <a:pPr marL="0" indent="0">
              <a:buNone/>
            </a:pPr>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It would be considered plagiarism because the first sentence quotes the source, yet does not cite the author or the page number.  </a:t>
            </a:r>
          </a:p>
          <a:p>
            <a:pPr marL="0" indent="0">
              <a:buNone/>
            </a:pPr>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The second sentence by itself is a good example of a direct quotation, but the writer needs to cite the first sentence as well - maybe by starting the sentence off with ’</a:t>
            </a:r>
            <a:r>
              <a:rPr lang="en-US" sz="1600" dirty="0" err="1">
                <a:solidFill>
                  <a:schemeClr val="tx1"/>
                </a:solidFill>
                <a:latin typeface="Arial" panose="020B0604020202020204" pitchFamily="34" charset="0"/>
                <a:cs typeface="Arial" panose="020B0604020202020204" pitchFamily="34" charset="0"/>
              </a:rPr>
              <a:t>Mtume</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ya</a:t>
            </a:r>
            <a:r>
              <a:rPr lang="en-US" sz="1600" dirty="0">
                <a:solidFill>
                  <a:schemeClr val="tx1"/>
                </a:solidFill>
                <a:latin typeface="Arial" panose="020B0604020202020204" pitchFamily="34" charset="0"/>
                <a:cs typeface="Arial" panose="020B0604020202020204" pitchFamily="34" charset="0"/>
              </a:rPr>
              <a:t> Salaam believes...’ and ending with the page number from the article.</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For MLA examples about how to start quotes, read </a:t>
            </a:r>
            <a:r>
              <a:rPr lang="en-US" sz="1600" dirty="0">
                <a:solidFill>
                  <a:schemeClr val="tx1"/>
                </a:solidFill>
                <a:latin typeface="Arial" panose="020B0604020202020204" pitchFamily="34" charset="0"/>
                <a:cs typeface="Arial" panose="020B0604020202020204" pitchFamily="34" charset="0"/>
                <a:hlinkClick r:id="rId2"/>
              </a:rPr>
              <a:t>“Signal and Lead-In Phrases.”</a:t>
            </a:r>
            <a:endParaRPr lang="en-US" sz="1600" dirty="0">
              <a:solidFill>
                <a:schemeClr val="tx1"/>
              </a:solidFill>
              <a:latin typeface="Arial" panose="020B0604020202020204" pitchFamily="34" charset="0"/>
              <a:cs typeface="Arial" panose="020B0604020202020204" pitchFamily="34" charset="0"/>
            </a:endParaRPr>
          </a:p>
        </p:txBody>
      </p:sp>
      <p:pic>
        <p:nvPicPr>
          <p:cNvPr id="6" name="Graphic 5" descr="Close">
            <a:extLst>
              <a:ext uri="{FF2B5EF4-FFF2-40B4-BE49-F238E27FC236}">
                <a16:creationId xmlns:a16="http://schemas.microsoft.com/office/drawing/2014/main" id="{46469DC4-C169-3F45-9C15-E334797346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4533" y="382385"/>
            <a:ext cx="914400" cy="914400"/>
          </a:xfrm>
          <a:prstGeom prst="rect">
            <a:avLst/>
          </a:prstGeom>
        </p:spPr>
      </p:pic>
      <p:sp>
        <p:nvSpPr>
          <p:cNvPr id="7" name="Left Arrow 6">
            <a:hlinkClick r:id="" action="ppaction://hlinkshowjump?jump=previousslide">
              <a:snd r:embed="rId5" name="click.wav"/>
            </a:hlinkClick>
            <a:extLst>
              <a:ext uri="{FF2B5EF4-FFF2-40B4-BE49-F238E27FC236}">
                <a16:creationId xmlns:a16="http://schemas.microsoft.com/office/drawing/2014/main" id="{7729C9B4-627D-1645-B1A5-740F037C2C1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hlinkshowjump?jump=nextslide">
              <a:snd r:embed="rId6" name="applause.wav"/>
            </a:hlinkClick>
            <a:extLst>
              <a:ext uri="{FF2B5EF4-FFF2-40B4-BE49-F238E27FC236}">
                <a16:creationId xmlns:a16="http://schemas.microsoft.com/office/drawing/2014/main" id="{8C8E5350-EE78-9245-AA85-078BDDB74D6C}"/>
              </a:ext>
            </a:extLst>
          </p:cNvPr>
          <p:cNvSpPr/>
          <p:nvPr/>
        </p:nvSpPr>
        <p:spPr>
          <a:xfrm>
            <a:off x="9008533" y="5879592"/>
            <a:ext cx="26082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a:t>
            </a:r>
          </a:p>
        </p:txBody>
      </p:sp>
      <p:sp>
        <p:nvSpPr>
          <p:cNvPr id="9" name="Right Arrow 8">
            <a:extLst>
              <a:ext uri="{FF2B5EF4-FFF2-40B4-BE49-F238E27FC236}">
                <a16:creationId xmlns:a16="http://schemas.microsoft.com/office/drawing/2014/main" id="{2E5D9D35-7DAA-9949-9D74-D3524AE9BE29}"/>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399963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3508-9904-C842-8D79-A25578C36293}"/>
              </a:ext>
            </a:extLst>
          </p:cNvPr>
          <p:cNvSpPr>
            <a:spLocks noGrp="1"/>
          </p:cNvSpPr>
          <p:nvPr>
            <p:ph type="title"/>
          </p:nvPr>
        </p:nvSpPr>
        <p:spPr>
          <a:xfrm>
            <a:off x="1251678" y="382385"/>
            <a:ext cx="10178322" cy="914400"/>
          </a:xfrm>
        </p:spPr>
        <p:txBody>
          <a:bodyPr>
            <a:normAutofit/>
          </a:bodyPr>
          <a:lstStyle/>
          <a:p>
            <a:r>
              <a:rPr lang="en-US" sz="4800" dirty="0">
                <a:solidFill>
                  <a:srgbClr val="0070C0"/>
                </a:solidFill>
              </a:rPr>
              <a:t>Plagiarism</a:t>
            </a:r>
          </a:p>
        </p:txBody>
      </p:sp>
      <p:sp>
        <p:nvSpPr>
          <p:cNvPr id="3" name="Content Placeholder 2">
            <a:extLst>
              <a:ext uri="{FF2B5EF4-FFF2-40B4-BE49-F238E27FC236}">
                <a16:creationId xmlns:a16="http://schemas.microsoft.com/office/drawing/2014/main" id="{511CE0A2-57D2-BA4E-8771-AEF9390A57D9}"/>
              </a:ext>
            </a:extLst>
          </p:cNvPr>
          <p:cNvSpPr>
            <a:spLocks noGrp="1"/>
          </p:cNvSpPr>
          <p:nvPr>
            <p:ph idx="1"/>
          </p:nvPr>
        </p:nvSpPr>
        <p:spPr>
          <a:xfrm>
            <a:off x="1251678" y="1430090"/>
            <a:ext cx="10178322" cy="4253992"/>
          </a:xfrm>
        </p:spPr>
        <p:txBody>
          <a:bodyPr/>
          <a:lstStyle/>
          <a:p>
            <a:r>
              <a:rPr lang="en-US" dirty="0">
                <a:solidFill>
                  <a:schemeClr val="tx1"/>
                </a:solidFill>
                <a:latin typeface="Arial" panose="020B0604020202020204" pitchFamily="34" charset="0"/>
                <a:cs typeface="Arial" panose="020B0604020202020204" pitchFamily="34" charset="0"/>
              </a:rPr>
              <a:t>CORRECT!</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The first sentence quotes the source material, yet does not cite the author or the page number.  </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 second sentence by itself is a good example of a direct quotation, but the writer needs to cite the first sentence as well - maybe by starting the sentence off with ’</a:t>
            </a:r>
            <a:r>
              <a:rPr lang="en-US" dirty="0" err="1">
                <a:solidFill>
                  <a:schemeClr val="tx1"/>
                </a:solidFill>
                <a:latin typeface="Arial" panose="020B0604020202020204" pitchFamily="34" charset="0"/>
                <a:cs typeface="Arial" panose="020B0604020202020204" pitchFamily="34" charset="0"/>
              </a:rPr>
              <a:t>Mtume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ya</a:t>
            </a:r>
            <a:r>
              <a:rPr lang="en-US" dirty="0">
                <a:solidFill>
                  <a:schemeClr val="tx1"/>
                </a:solidFill>
                <a:latin typeface="Arial" panose="020B0604020202020204" pitchFamily="34" charset="0"/>
                <a:cs typeface="Arial" panose="020B0604020202020204" pitchFamily="34" charset="0"/>
              </a:rPr>
              <a:t> Salaam believes...’ and ending with the page number from the article.</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For MLA examples about how to start quotes, read </a:t>
            </a:r>
            <a:r>
              <a:rPr lang="en-US" sz="2000" dirty="0">
                <a:solidFill>
                  <a:schemeClr val="tx1"/>
                </a:solidFill>
                <a:latin typeface="Arial" panose="020B0604020202020204" pitchFamily="34" charset="0"/>
                <a:cs typeface="Arial" panose="020B0604020202020204" pitchFamily="34" charset="0"/>
                <a:hlinkClick r:id="rId2"/>
              </a:rPr>
              <a:t>“Signal and Lead-In Phrases.”</a:t>
            </a:r>
            <a:endParaRPr lang="en-US" sz="2000"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endParaRPr>
          </a:p>
        </p:txBody>
      </p:sp>
      <p:pic>
        <p:nvPicPr>
          <p:cNvPr id="5" name="Graphic 4" descr="Checkmark">
            <a:extLst>
              <a:ext uri="{FF2B5EF4-FFF2-40B4-BE49-F238E27FC236}">
                <a16:creationId xmlns:a16="http://schemas.microsoft.com/office/drawing/2014/main" id="{67209AB2-05E6-1244-97A7-326DA213A6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3639" y="219065"/>
            <a:ext cx="914400" cy="914400"/>
          </a:xfrm>
          <a:prstGeom prst="rect">
            <a:avLst/>
          </a:prstGeom>
        </p:spPr>
      </p:pic>
      <p:sp>
        <p:nvSpPr>
          <p:cNvPr id="6" name="Left Arrow 5">
            <a:hlinkClick r:id="" action="ppaction://hlinkshowjump?jump=previousslide">
              <a:snd r:embed="rId5" name="click.wav"/>
            </a:hlinkClick>
            <a:extLst>
              <a:ext uri="{FF2B5EF4-FFF2-40B4-BE49-F238E27FC236}">
                <a16:creationId xmlns:a16="http://schemas.microsoft.com/office/drawing/2014/main" id="{E2A1000C-3DF8-E844-930D-F6EAB96BEC5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hlinkshowjump?jump=nextslide">
              <a:snd r:embed="rId5" name="click.wav"/>
            </a:hlinkClick>
            <a:extLst>
              <a:ext uri="{FF2B5EF4-FFF2-40B4-BE49-F238E27FC236}">
                <a16:creationId xmlns:a16="http://schemas.microsoft.com/office/drawing/2014/main" id="{A33516A8-5290-BB47-9D0D-F51B5A1F08C5}"/>
              </a:ext>
            </a:extLst>
          </p:cNvPr>
          <p:cNvSpPr/>
          <p:nvPr/>
        </p:nvSpPr>
        <p:spPr>
          <a:xfrm>
            <a:off x="8534401" y="5879592"/>
            <a:ext cx="30824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Example #2 </a:t>
            </a:r>
          </a:p>
        </p:txBody>
      </p:sp>
      <p:sp>
        <p:nvSpPr>
          <p:cNvPr id="8" name="Right Arrow 7">
            <a:extLst>
              <a:ext uri="{FF2B5EF4-FFF2-40B4-BE49-F238E27FC236}">
                <a16:creationId xmlns:a16="http://schemas.microsoft.com/office/drawing/2014/main" id="{764C84AE-8FD4-5840-9E47-3C6438752D09}"/>
              </a:ext>
            </a:extLst>
          </p:cNvPr>
          <p:cNvSpPr>
            <a:spLocks noChangeAspect="1"/>
          </p:cNvSpPr>
          <p:nvPr/>
        </p:nvSpPr>
        <p:spPr>
          <a:xfrm>
            <a:off x="104292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02079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E25-D16B-5048-83A3-B194D0FE49F9}"/>
              </a:ext>
            </a:extLst>
          </p:cNvPr>
          <p:cNvSpPr>
            <a:spLocks noGrp="1"/>
          </p:cNvSpPr>
          <p:nvPr>
            <p:ph type="title"/>
          </p:nvPr>
        </p:nvSpPr>
        <p:spPr>
          <a:xfrm>
            <a:off x="1049867" y="382385"/>
            <a:ext cx="10380133" cy="857641"/>
          </a:xfrm>
        </p:spPr>
        <p:txBody>
          <a:bodyPr>
            <a:normAutofit/>
          </a:bodyPr>
          <a:lstStyle/>
          <a:p>
            <a:r>
              <a:rPr lang="en-US" sz="4800" dirty="0">
                <a:solidFill>
                  <a:srgbClr val="0070C0"/>
                </a:solidFill>
              </a:rPr>
              <a:t>Example #2</a:t>
            </a:r>
          </a:p>
        </p:txBody>
      </p:sp>
      <p:pic>
        <p:nvPicPr>
          <p:cNvPr id="6" name="Content Placeholder 5">
            <a:extLst>
              <a:ext uri="{FF2B5EF4-FFF2-40B4-BE49-F238E27FC236}">
                <a16:creationId xmlns:a16="http://schemas.microsoft.com/office/drawing/2014/main" id="{439068B1-11B1-424C-A66C-4258D4B19D3E}"/>
              </a:ext>
            </a:extLst>
          </p:cNvPr>
          <p:cNvPicPr>
            <a:picLocks noGrp="1" noChangeAspect="1"/>
          </p:cNvPicPr>
          <p:nvPr>
            <p:ph sz="half" idx="1"/>
          </p:nvPr>
        </p:nvPicPr>
        <p:blipFill>
          <a:blip r:embed="rId2"/>
          <a:srcRect/>
          <a:stretch/>
        </p:blipFill>
        <p:spPr>
          <a:xfrm>
            <a:off x="931334" y="1385285"/>
            <a:ext cx="5486228" cy="3700722"/>
          </a:xfrm>
        </p:spPr>
      </p:pic>
      <p:pic>
        <p:nvPicPr>
          <p:cNvPr id="8" name="Content Placeholder 7">
            <a:extLst>
              <a:ext uri="{FF2B5EF4-FFF2-40B4-BE49-F238E27FC236}">
                <a16:creationId xmlns:a16="http://schemas.microsoft.com/office/drawing/2014/main" id="{99ABF825-7E0F-B84E-8994-AF7CFE792724}"/>
              </a:ext>
            </a:extLst>
          </p:cNvPr>
          <p:cNvPicPr>
            <a:picLocks noGrp="1" noChangeAspect="1"/>
          </p:cNvPicPr>
          <p:nvPr>
            <p:ph sz="half" idx="2"/>
          </p:nvPr>
        </p:nvPicPr>
        <p:blipFill>
          <a:blip r:embed="rId3"/>
          <a:srcRect/>
          <a:stretch/>
        </p:blipFill>
        <p:spPr>
          <a:xfrm>
            <a:off x="6629400" y="1385284"/>
            <a:ext cx="4800600" cy="1916715"/>
          </a:xfrm>
        </p:spPr>
      </p:pic>
      <p:sp>
        <p:nvSpPr>
          <p:cNvPr id="9" name="&quot;No&quot; Symbol 8">
            <a:hlinkClick r:id="rId4" action="ppaction://hlinksldjump">
              <a:snd r:embed="rId5" name="applause.wav"/>
            </a:hlinkClick>
            <a:extLst>
              <a:ext uri="{FF2B5EF4-FFF2-40B4-BE49-F238E27FC236}">
                <a16:creationId xmlns:a16="http://schemas.microsoft.com/office/drawing/2014/main" id="{A9A172E4-CFCF-1942-9016-C59279777BE8}"/>
              </a:ext>
            </a:extLst>
          </p:cNvPr>
          <p:cNvSpPr/>
          <p:nvPr/>
        </p:nvSpPr>
        <p:spPr>
          <a:xfrm>
            <a:off x="9499600" y="3556001"/>
            <a:ext cx="1642533" cy="156548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miley Face 9">
            <a:hlinkClick r:id="" action="ppaction://hlinkshowjump?jump=nextslide">
              <a:snd r:embed="rId6" name="bomb.wav"/>
            </a:hlinkClick>
            <a:extLst>
              <a:ext uri="{FF2B5EF4-FFF2-40B4-BE49-F238E27FC236}">
                <a16:creationId xmlns:a16="http://schemas.microsoft.com/office/drawing/2014/main" id="{CC6967D2-F5DC-5943-BC35-A0E0B6084192}"/>
              </a:ext>
            </a:extLst>
          </p:cNvPr>
          <p:cNvSpPr/>
          <p:nvPr/>
        </p:nvSpPr>
        <p:spPr>
          <a:xfrm>
            <a:off x="7027333" y="3556000"/>
            <a:ext cx="1693334" cy="15654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A1D215-B8AA-164E-98FF-2E74AEA83CEA}"/>
              </a:ext>
            </a:extLst>
          </p:cNvPr>
          <p:cNvSpPr txBox="1"/>
          <p:nvPr/>
        </p:nvSpPr>
        <p:spPr>
          <a:xfrm>
            <a:off x="9664699" y="4221463"/>
            <a:ext cx="1477434" cy="400110"/>
          </a:xfrm>
          <a:prstGeom prst="rect">
            <a:avLst/>
          </a:prstGeom>
          <a:noFill/>
        </p:spPr>
        <p:txBody>
          <a:bodyPr wrap="square" rtlCol="0">
            <a:spAutoFit/>
          </a:bodyPr>
          <a:lstStyle/>
          <a:p>
            <a:r>
              <a:rPr lang="en-US" sz="2000" b="1" dirty="0"/>
              <a:t>Plagiarism</a:t>
            </a:r>
          </a:p>
        </p:txBody>
      </p:sp>
      <p:sp>
        <p:nvSpPr>
          <p:cNvPr id="13" name="TextBox 12">
            <a:extLst>
              <a:ext uri="{FF2B5EF4-FFF2-40B4-BE49-F238E27FC236}">
                <a16:creationId xmlns:a16="http://schemas.microsoft.com/office/drawing/2014/main" id="{00232805-78AD-0343-BDEF-1096C7305EC5}"/>
              </a:ext>
            </a:extLst>
          </p:cNvPr>
          <p:cNvSpPr txBox="1"/>
          <p:nvPr/>
        </p:nvSpPr>
        <p:spPr>
          <a:xfrm>
            <a:off x="7219864" y="4221463"/>
            <a:ext cx="1477434" cy="369332"/>
          </a:xfrm>
          <a:prstGeom prst="rect">
            <a:avLst/>
          </a:prstGeom>
          <a:noFill/>
        </p:spPr>
        <p:txBody>
          <a:bodyPr wrap="square" rtlCol="0">
            <a:spAutoFit/>
          </a:bodyPr>
          <a:lstStyle/>
          <a:p>
            <a:r>
              <a:rPr lang="en-US" b="1" dirty="0"/>
              <a:t>Acceptable </a:t>
            </a:r>
          </a:p>
        </p:txBody>
      </p:sp>
      <p:sp>
        <p:nvSpPr>
          <p:cNvPr id="14" name="Rectangle 13">
            <a:hlinkClick r:id="" action="ppaction://hlinkshowjump?jump=nextslide">
              <a:snd r:embed="rId6" name="bomb.wav"/>
            </a:hlinkClick>
            <a:extLst>
              <a:ext uri="{FF2B5EF4-FFF2-40B4-BE49-F238E27FC236}">
                <a16:creationId xmlns:a16="http://schemas.microsoft.com/office/drawing/2014/main" id="{2C9D3881-4522-7D48-B520-1FFEC69815FE}"/>
              </a:ext>
            </a:extLst>
          </p:cNvPr>
          <p:cNvSpPr/>
          <p:nvPr/>
        </p:nvSpPr>
        <p:spPr>
          <a:xfrm>
            <a:off x="8839200" y="5879592"/>
            <a:ext cx="27776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Acceptable</a:t>
            </a:r>
          </a:p>
        </p:txBody>
      </p:sp>
      <p:sp>
        <p:nvSpPr>
          <p:cNvPr id="15" name="Right Arrow 14">
            <a:extLst>
              <a:ext uri="{FF2B5EF4-FFF2-40B4-BE49-F238E27FC236}">
                <a16:creationId xmlns:a16="http://schemas.microsoft.com/office/drawing/2014/main" id="{135CA7E6-1936-4B46-9C2E-46EE6AB5BA7E}"/>
              </a:ext>
            </a:extLst>
          </p:cNvPr>
          <p:cNvSpPr>
            <a:spLocks noChangeAspect="1"/>
          </p:cNvSpPr>
          <p:nvPr/>
        </p:nvSpPr>
        <p:spPr>
          <a:xfrm>
            <a:off x="10615565" y="602485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 name="Left Arrow 10">
            <a:hlinkClick r:id="" action="ppaction://hlinkshowjump?jump=previousslide">
              <a:snd r:embed="rId7" name="click.wav"/>
            </a:hlinkClick>
            <a:extLst>
              <a:ext uri="{FF2B5EF4-FFF2-40B4-BE49-F238E27FC236}">
                <a16:creationId xmlns:a16="http://schemas.microsoft.com/office/drawing/2014/main" id="{0489545A-A752-8746-B9DA-3215C7C4D79E}"/>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21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311E-9F1C-4143-A97A-8E3C6595C8AD}"/>
              </a:ext>
            </a:extLst>
          </p:cNvPr>
          <p:cNvSpPr>
            <a:spLocks noGrp="1"/>
          </p:cNvSpPr>
          <p:nvPr>
            <p:ph type="title"/>
          </p:nvPr>
        </p:nvSpPr>
        <p:spPr/>
        <p:txBody>
          <a:bodyPr>
            <a:normAutofit/>
          </a:bodyPr>
          <a:lstStyle/>
          <a:p>
            <a:r>
              <a:rPr lang="en-US" sz="4800" dirty="0">
                <a:solidFill>
                  <a:srgbClr val="0070C0"/>
                </a:solidFill>
              </a:rPr>
              <a:t>Acceptable </a:t>
            </a:r>
          </a:p>
        </p:txBody>
      </p:sp>
      <p:sp>
        <p:nvSpPr>
          <p:cNvPr id="3" name="Content Placeholder 2">
            <a:extLst>
              <a:ext uri="{FF2B5EF4-FFF2-40B4-BE49-F238E27FC236}">
                <a16:creationId xmlns:a16="http://schemas.microsoft.com/office/drawing/2014/main" id="{F9E21E59-4E5D-7D40-9C03-FBEF972C6848}"/>
              </a:ext>
            </a:extLst>
          </p:cNvPr>
          <p:cNvSpPr>
            <a:spLocks noGrp="1"/>
          </p:cNvSpPr>
          <p:nvPr>
            <p:ph idx="1"/>
          </p:nvPr>
        </p:nvSpPr>
        <p:spPr>
          <a:xfrm>
            <a:off x="1251678" y="1422401"/>
            <a:ext cx="10178322" cy="3420532"/>
          </a:xfrm>
        </p:spPr>
        <p:txBody>
          <a:bodyPr>
            <a:noAutofit/>
          </a:bodyPr>
          <a:lstStyle/>
          <a:p>
            <a:r>
              <a:rPr lang="en-US" dirty="0">
                <a:solidFill>
                  <a:schemeClr val="tx1"/>
                </a:solidFill>
                <a:latin typeface="Arial" panose="020B0604020202020204" pitchFamily="34" charset="0"/>
                <a:cs typeface="Arial" panose="020B0604020202020204" pitchFamily="34" charset="0"/>
              </a:rPr>
              <a:t>Incorrect. This is not acceptable use. </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This would be considered plagiarism, because although the writer credits Salaam in the first sentence, there is no indication where (on what page) this paraphrase came from, and the writer lifts a quotation directly from the source material without quoting it. </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Notice, too, that there is no citation of any kind in the second sentence, which the writer needed to provide because it is a close paraphrase of Salaam’s sentence.</a:t>
            </a:r>
          </a:p>
        </p:txBody>
      </p:sp>
      <p:pic>
        <p:nvPicPr>
          <p:cNvPr id="6" name="Graphic 5" descr="Close">
            <a:extLst>
              <a:ext uri="{FF2B5EF4-FFF2-40B4-BE49-F238E27FC236}">
                <a16:creationId xmlns:a16="http://schemas.microsoft.com/office/drawing/2014/main" id="{46469DC4-C169-3F45-9C15-E33479734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4533" y="382385"/>
            <a:ext cx="914400" cy="914400"/>
          </a:xfrm>
          <a:prstGeom prst="rect">
            <a:avLst/>
          </a:prstGeom>
        </p:spPr>
      </p:pic>
      <p:sp>
        <p:nvSpPr>
          <p:cNvPr id="7" name="Left Arrow 6">
            <a:hlinkClick r:id="" action="ppaction://hlinkshowjump?jump=previousslide">
              <a:snd r:embed="rId4" name="click.wav"/>
            </a:hlinkClick>
            <a:extLst>
              <a:ext uri="{FF2B5EF4-FFF2-40B4-BE49-F238E27FC236}">
                <a16:creationId xmlns:a16="http://schemas.microsoft.com/office/drawing/2014/main" id="{7729C9B4-627D-1645-B1A5-740F037C2C1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hlinkshowjump?jump=nextslide">
              <a:snd r:embed="rId5" name="applause.wav"/>
            </a:hlinkClick>
            <a:extLst>
              <a:ext uri="{FF2B5EF4-FFF2-40B4-BE49-F238E27FC236}">
                <a16:creationId xmlns:a16="http://schemas.microsoft.com/office/drawing/2014/main" id="{8C8E5350-EE78-9245-AA85-078BDDB74D6C}"/>
              </a:ext>
            </a:extLst>
          </p:cNvPr>
          <p:cNvSpPr/>
          <p:nvPr/>
        </p:nvSpPr>
        <p:spPr>
          <a:xfrm>
            <a:off x="9008533" y="5879592"/>
            <a:ext cx="26082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a:t>
            </a:r>
          </a:p>
        </p:txBody>
      </p:sp>
      <p:sp>
        <p:nvSpPr>
          <p:cNvPr id="9" name="Right Arrow 8">
            <a:extLst>
              <a:ext uri="{FF2B5EF4-FFF2-40B4-BE49-F238E27FC236}">
                <a16:creationId xmlns:a16="http://schemas.microsoft.com/office/drawing/2014/main" id="{2E5D9D35-7DAA-9949-9D74-D3524AE9BE29}"/>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4494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3508-9904-C842-8D79-A25578C36293}"/>
              </a:ext>
            </a:extLst>
          </p:cNvPr>
          <p:cNvSpPr>
            <a:spLocks noGrp="1"/>
          </p:cNvSpPr>
          <p:nvPr>
            <p:ph type="title"/>
          </p:nvPr>
        </p:nvSpPr>
        <p:spPr>
          <a:xfrm>
            <a:off x="1251678" y="382385"/>
            <a:ext cx="10178322" cy="914400"/>
          </a:xfrm>
        </p:spPr>
        <p:txBody>
          <a:bodyPr>
            <a:normAutofit/>
          </a:bodyPr>
          <a:lstStyle/>
          <a:p>
            <a:r>
              <a:rPr lang="en-US" sz="4800" dirty="0">
                <a:solidFill>
                  <a:srgbClr val="0070C0"/>
                </a:solidFill>
              </a:rPr>
              <a:t>Plagiarism</a:t>
            </a:r>
          </a:p>
        </p:txBody>
      </p:sp>
      <p:sp>
        <p:nvSpPr>
          <p:cNvPr id="3" name="Content Placeholder 2">
            <a:extLst>
              <a:ext uri="{FF2B5EF4-FFF2-40B4-BE49-F238E27FC236}">
                <a16:creationId xmlns:a16="http://schemas.microsoft.com/office/drawing/2014/main" id="{511CE0A2-57D2-BA4E-8771-AEF9390A57D9}"/>
              </a:ext>
            </a:extLst>
          </p:cNvPr>
          <p:cNvSpPr>
            <a:spLocks noGrp="1"/>
          </p:cNvSpPr>
          <p:nvPr>
            <p:ph idx="1"/>
          </p:nvPr>
        </p:nvSpPr>
        <p:spPr>
          <a:xfrm>
            <a:off x="1251678" y="1430090"/>
            <a:ext cx="10178322" cy="4253992"/>
          </a:xfrm>
        </p:spPr>
        <p:txBody>
          <a:bodyPr/>
          <a:lstStyle/>
          <a:p>
            <a:r>
              <a:rPr lang="en-US" dirty="0">
                <a:solidFill>
                  <a:schemeClr val="tx1"/>
                </a:solidFill>
                <a:latin typeface="Arial" panose="020B0604020202020204" pitchFamily="34" charset="0"/>
                <a:cs typeface="Arial" panose="020B0604020202020204" pitchFamily="34" charset="0"/>
              </a:rPr>
              <a:t>CORRECT!</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This would be considered plagiarism, because although the writer credits Salaam in the first sentence, there is no indication where (on what page) this paraphrase came from, and the writer lifts a quotation directly from the source material without quoting it. </a:t>
            </a:r>
          </a:p>
          <a:p>
            <a:pPr marL="0" indent="0">
              <a:buNone/>
            </a:pP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Notice, too, that there is no citation of any kind in the second sentence, which the writer needed to provide because it is a close paraphrase of Salaam’s sentence.</a:t>
            </a:r>
          </a:p>
          <a:p>
            <a:endParaRPr lang="en-US" dirty="0">
              <a:solidFill>
                <a:schemeClr val="tx1"/>
              </a:solidFill>
            </a:endParaRPr>
          </a:p>
        </p:txBody>
      </p:sp>
      <p:pic>
        <p:nvPicPr>
          <p:cNvPr id="5" name="Graphic 4" descr="Checkmark">
            <a:extLst>
              <a:ext uri="{FF2B5EF4-FFF2-40B4-BE49-F238E27FC236}">
                <a16:creationId xmlns:a16="http://schemas.microsoft.com/office/drawing/2014/main" id="{67209AB2-05E6-1244-97A7-326DA213A6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639" y="219065"/>
            <a:ext cx="914400" cy="914400"/>
          </a:xfrm>
          <a:prstGeom prst="rect">
            <a:avLst/>
          </a:prstGeom>
        </p:spPr>
      </p:pic>
      <p:sp>
        <p:nvSpPr>
          <p:cNvPr id="6" name="Left Arrow 5">
            <a:hlinkClick r:id="" action="ppaction://hlinkshowjump?jump=previousslide">
              <a:snd r:embed="rId4" name="click.wav"/>
            </a:hlinkClick>
            <a:extLst>
              <a:ext uri="{FF2B5EF4-FFF2-40B4-BE49-F238E27FC236}">
                <a16:creationId xmlns:a16="http://schemas.microsoft.com/office/drawing/2014/main" id="{E2A1000C-3DF8-E844-930D-F6EAB96BEC5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hlinkshowjump?jump=nextslide">
              <a:snd r:embed="rId4" name="click.wav"/>
            </a:hlinkClick>
            <a:extLst>
              <a:ext uri="{FF2B5EF4-FFF2-40B4-BE49-F238E27FC236}">
                <a16:creationId xmlns:a16="http://schemas.microsoft.com/office/drawing/2014/main" id="{A33516A8-5290-BB47-9D0D-F51B5A1F08C5}"/>
              </a:ext>
            </a:extLst>
          </p:cNvPr>
          <p:cNvSpPr/>
          <p:nvPr/>
        </p:nvSpPr>
        <p:spPr>
          <a:xfrm>
            <a:off x="8534401" y="5879592"/>
            <a:ext cx="30824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Example #3 </a:t>
            </a:r>
          </a:p>
        </p:txBody>
      </p:sp>
      <p:sp>
        <p:nvSpPr>
          <p:cNvPr id="8" name="Right Arrow 7">
            <a:extLst>
              <a:ext uri="{FF2B5EF4-FFF2-40B4-BE49-F238E27FC236}">
                <a16:creationId xmlns:a16="http://schemas.microsoft.com/office/drawing/2014/main" id="{764C84AE-8FD4-5840-9E47-3C6438752D09}"/>
              </a:ext>
            </a:extLst>
          </p:cNvPr>
          <p:cNvSpPr>
            <a:spLocks noChangeAspect="1"/>
          </p:cNvSpPr>
          <p:nvPr/>
        </p:nvSpPr>
        <p:spPr>
          <a:xfrm>
            <a:off x="104292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64970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2E25-D16B-5048-83A3-B194D0FE49F9}"/>
              </a:ext>
            </a:extLst>
          </p:cNvPr>
          <p:cNvSpPr>
            <a:spLocks noGrp="1"/>
          </p:cNvSpPr>
          <p:nvPr>
            <p:ph type="title"/>
          </p:nvPr>
        </p:nvSpPr>
        <p:spPr>
          <a:xfrm>
            <a:off x="1049867" y="382385"/>
            <a:ext cx="10380133" cy="857641"/>
          </a:xfrm>
        </p:spPr>
        <p:txBody>
          <a:bodyPr>
            <a:normAutofit/>
          </a:bodyPr>
          <a:lstStyle/>
          <a:p>
            <a:r>
              <a:rPr lang="en-US" sz="4800" dirty="0">
                <a:solidFill>
                  <a:srgbClr val="0070C0"/>
                </a:solidFill>
              </a:rPr>
              <a:t>Example #3</a:t>
            </a:r>
          </a:p>
        </p:txBody>
      </p:sp>
      <p:pic>
        <p:nvPicPr>
          <p:cNvPr id="6" name="Content Placeholder 5">
            <a:extLst>
              <a:ext uri="{FF2B5EF4-FFF2-40B4-BE49-F238E27FC236}">
                <a16:creationId xmlns:a16="http://schemas.microsoft.com/office/drawing/2014/main" id="{439068B1-11B1-424C-A66C-4258D4B19D3E}"/>
              </a:ext>
            </a:extLst>
          </p:cNvPr>
          <p:cNvPicPr>
            <a:picLocks noGrp="1" noChangeAspect="1"/>
          </p:cNvPicPr>
          <p:nvPr>
            <p:ph sz="half" idx="1"/>
          </p:nvPr>
        </p:nvPicPr>
        <p:blipFill>
          <a:blip r:embed="rId2"/>
          <a:srcRect/>
          <a:stretch/>
        </p:blipFill>
        <p:spPr>
          <a:xfrm>
            <a:off x="931333" y="1240026"/>
            <a:ext cx="5634499" cy="3298107"/>
          </a:xfrm>
        </p:spPr>
      </p:pic>
      <p:pic>
        <p:nvPicPr>
          <p:cNvPr id="8" name="Content Placeholder 7">
            <a:extLst>
              <a:ext uri="{FF2B5EF4-FFF2-40B4-BE49-F238E27FC236}">
                <a16:creationId xmlns:a16="http://schemas.microsoft.com/office/drawing/2014/main" id="{99ABF825-7E0F-B84E-8994-AF7CFE792724}"/>
              </a:ext>
            </a:extLst>
          </p:cNvPr>
          <p:cNvPicPr>
            <a:picLocks noGrp="1" noChangeAspect="1"/>
          </p:cNvPicPr>
          <p:nvPr>
            <p:ph sz="half" idx="2"/>
          </p:nvPr>
        </p:nvPicPr>
        <p:blipFill>
          <a:blip r:embed="rId3"/>
          <a:srcRect/>
          <a:stretch/>
        </p:blipFill>
        <p:spPr>
          <a:xfrm>
            <a:off x="6629400" y="1240026"/>
            <a:ext cx="4987410" cy="1935823"/>
          </a:xfrm>
        </p:spPr>
      </p:pic>
      <p:sp>
        <p:nvSpPr>
          <p:cNvPr id="9" name="&quot;No&quot; Symbol 8">
            <a:hlinkClick r:id="rId4" action="ppaction://hlinksldjump">
              <a:snd r:embed="rId5" name="applause.wav"/>
            </a:hlinkClick>
            <a:extLst>
              <a:ext uri="{FF2B5EF4-FFF2-40B4-BE49-F238E27FC236}">
                <a16:creationId xmlns:a16="http://schemas.microsoft.com/office/drawing/2014/main" id="{A9A172E4-CFCF-1942-9016-C59279777BE8}"/>
              </a:ext>
            </a:extLst>
          </p:cNvPr>
          <p:cNvSpPr/>
          <p:nvPr/>
        </p:nvSpPr>
        <p:spPr>
          <a:xfrm>
            <a:off x="9499600" y="3556001"/>
            <a:ext cx="1642533" cy="156548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miley Face 9">
            <a:hlinkClick r:id="" action="ppaction://hlinkshowjump?jump=nextslide">
              <a:snd r:embed="rId6" name="bomb.wav"/>
            </a:hlinkClick>
            <a:extLst>
              <a:ext uri="{FF2B5EF4-FFF2-40B4-BE49-F238E27FC236}">
                <a16:creationId xmlns:a16="http://schemas.microsoft.com/office/drawing/2014/main" id="{CC6967D2-F5DC-5943-BC35-A0E0B6084192}"/>
              </a:ext>
            </a:extLst>
          </p:cNvPr>
          <p:cNvSpPr/>
          <p:nvPr/>
        </p:nvSpPr>
        <p:spPr>
          <a:xfrm>
            <a:off x="7027333" y="3556000"/>
            <a:ext cx="1693334" cy="15654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A1D215-B8AA-164E-98FF-2E74AEA83CEA}"/>
              </a:ext>
            </a:extLst>
          </p:cNvPr>
          <p:cNvSpPr txBox="1"/>
          <p:nvPr/>
        </p:nvSpPr>
        <p:spPr>
          <a:xfrm>
            <a:off x="9664699" y="4217182"/>
            <a:ext cx="1477434" cy="400110"/>
          </a:xfrm>
          <a:prstGeom prst="rect">
            <a:avLst/>
          </a:prstGeom>
          <a:noFill/>
        </p:spPr>
        <p:txBody>
          <a:bodyPr wrap="square" rtlCol="0">
            <a:spAutoFit/>
          </a:bodyPr>
          <a:lstStyle/>
          <a:p>
            <a:r>
              <a:rPr lang="en-US" sz="2000" b="1" dirty="0"/>
              <a:t>Plagiarism</a:t>
            </a:r>
          </a:p>
        </p:txBody>
      </p:sp>
      <p:sp>
        <p:nvSpPr>
          <p:cNvPr id="13" name="TextBox 12">
            <a:extLst>
              <a:ext uri="{FF2B5EF4-FFF2-40B4-BE49-F238E27FC236}">
                <a16:creationId xmlns:a16="http://schemas.microsoft.com/office/drawing/2014/main" id="{00232805-78AD-0343-BDEF-1096C7305EC5}"/>
              </a:ext>
            </a:extLst>
          </p:cNvPr>
          <p:cNvSpPr txBox="1"/>
          <p:nvPr/>
        </p:nvSpPr>
        <p:spPr>
          <a:xfrm>
            <a:off x="7243233" y="4189543"/>
            <a:ext cx="1477434" cy="369332"/>
          </a:xfrm>
          <a:prstGeom prst="rect">
            <a:avLst/>
          </a:prstGeom>
          <a:noFill/>
        </p:spPr>
        <p:txBody>
          <a:bodyPr wrap="square" rtlCol="0">
            <a:spAutoFit/>
          </a:bodyPr>
          <a:lstStyle/>
          <a:p>
            <a:r>
              <a:rPr lang="en-US" b="1" dirty="0"/>
              <a:t>Acceptable </a:t>
            </a:r>
          </a:p>
        </p:txBody>
      </p:sp>
      <p:sp>
        <p:nvSpPr>
          <p:cNvPr id="14" name="Rectangle 13">
            <a:hlinkClick r:id="" action="ppaction://hlinkshowjump?jump=nextslide">
              <a:snd r:embed="rId6" name="bomb.wav"/>
            </a:hlinkClick>
            <a:extLst>
              <a:ext uri="{FF2B5EF4-FFF2-40B4-BE49-F238E27FC236}">
                <a16:creationId xmlns:a16="http://schemas.microsoft.com/office/drawing/2014/main" id="{2C9D3881-4522-7D48-B520-1FFEC69815FE}"/>
              </a:ext>
            </a:extLst>
          </p:cNvPr>
          <p:cNvSpPr/>
          <p:nvPr/>
        </p:nvSpPr>
        <p:spPr>
          <a:xfrm>
            <a:off x="8839200" y="5879592"/>
            <a:ext cx="277761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Acceptable</a:t>
            </a:r>
          </a:p>
        </p:txBody>
      </p:sp>
      <p:sp>
        <p:nvSpPr>
          <p:cNvPr id="15" name="Right Arrow 14">
            <a:extLst>
              <a:ext uri="{FF2B5EF4-FFF2-40B4-BE49-F238E27FC236}">
                <a16:creationId xmlns:a16="http://schemas.microsoft.com/office/drawing/2014/main" id="{135CA7E6-1936-4B46-9C2E-46EE6AB5BA7E}"/>
              </a:ext>
            </a:extLst>
          </p:cNvPr>
          <p:cNvSpPr>
            <a:spLocks noChangeAspect="1"/>
          </p:cNvSpPr>
          <p:nvPr/>
        </p:nvSpPr>
        <p:spPr>
          <a:xfrm>
            <a:off x="10615565" y="602485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1" name="Left Arrow 10">
            <a:hlinkClick r:id="" action="ppaction://hlinkshowjump?jump=previousslide">
              <a:snd r:embed="rId7" name="click.wav"/>
            </a:hlinkClick>
            <a:extLst>
              <a:ext uri="{FF2B5EF4-FFF2-40B4-BE49-F238E27FC236}">
                <a16:creationId xmlns:a16="http://schemas.microsoft.com/office/drawing/2014/main" id="{6F62A70A-00E2-1D49-936D-1343B75DB8A7}"/>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88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311E-9F1C-4143-A97A-8E3C6595C8AD}"/>
              </a:ext>
            </a:extLst>
          </p:cNvPr>
          <p:cNvSpPr>
            <a:spLocks noGrp="1"/>
          </p:cNvSpPr>
          <p:nvPr>
            <p:ph type="title"/>
          </p:nvPr>
        </p:nvSpPr>
        <p:spPr/>
        <p:txBody>
          <a:bodyPr>
            <a:normAutofit/>
          </a:bodyPr>
          <a:lstStyle/>
          <a:p>
            <a:r>
              <a:rPr lang="en-US" sz="4800" dirty="0">
                <a:solidFill>
                  <a:srgbClr val="0070C0"/>
                </a:solidFill>
              </a:rPr>
              <a:t>Acceptable </a:t>
            </a:r>
          </a:p>
        </p:txBody>
      </p:sp>
      <p:sp>
        <p:nvSpPr>
          <p:cNvPr id="3" name="Content Placeholder 2">
            <a:extLst>
              <a:ext uri="{FF2B5EF4-FFF2-40B4-BE49-F238E27FC236}">
                <a16:creationId xmlns:a16="http://schemas.microsoft.com/office/drawing/2014/main" id="{F9E21E59-4E5D-7D40-9C03-FBEF972C6848}"/>
              </a:ext>
            </a:extLst>
          </p:cNvPr>
          <p:cNvSpPr>
            <a:spLocks noGrp="1"/>
          </p:cNvSpPr>
          <p:nvPr>
            <p:ph idx="1"/>
          </p:nvPr>
        </p:nvSpPr>
        <p:spPr>
          <a:xfrm>
            <a:off x="1251678" y="1422401"/>
            <a:ext cx="10178322" cy="2336799"/>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Incorrect. This is not acceptable use. </a:t>
            </a:r>
          </a:p>
          <a:p>
            <a:pPr marL="0" indent="0">
              <a:buNone/>
            </a:pP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Again, even though the writer provides a citation at the end of the second sentence, that citation is incomplete (who is the writer citing?), and this citation does not tell us where the borrowed material begins.</a:t>
            </a:r>
          </a:p>
          <a:p>
            <a:endParaRPr lang="en-US" sz="1600" b="1" dirty="0">
              <a:solidFill>
                <a:schemeClr val="tx1"/>
              </a:solidFill>
              <a:latin typeface="Arial" panose="020B0604020202020204" pitchFamily="34" charset="0"/>
              <a:cs typeface="Arial" panose="020B0604020202020204" pitchFamily="34" charset="0"/>
            </a:endParaRPr>
          </a:p>
          <a:p>
            <a:endParaRPr lang="en-US" sz="1600" b="1" dirty="0">
              <a:solidFill>
                <a:schemeClr val="tx1"/>
              </a:solidFill>
              <a:latin typeface="Arial" panose="020B0604020202020204" pitchFamily="34" charset="0"/>
              <a:cs typeface="Arial" panose="020B0604020202020204" pitchFamily="34" charset="0"/>
            </a:endParaRPr>
          </a:p>
        </p:txBody>
      </p:sp>
      <p:pic>
        <p:nvPicPr>
          <p:cNvPr id="6" name="Graphic 5" descr="Close">
            <a:extLst>
              <a:ext uri="{FF2B5EF4-FFF2-40B4-BE49-F238E27FC236}">
                <a16:creationId xmlns:a16="http://schemas.microsoft.com/office/drawing/2014/main" id="{46469DC4-C169-3F45-9C15-E33479734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4533" y="382385"/>
            <a:ext cx="914400" cy="914400"/>
          </a:xfrm>
          <a:prstGeom prst="rect">
            <a:avLst/>
          </a:prstGeom>
        </p:spPr>
      </p:pic>
      <p:sp>
        <p:nvSpPr>
          <p:cNvPr id="7" name="Left Arrow 6">
            <a:hlinkClick r:id="" action="ppaction://hlinkshowjump?jump=previousslide">
              <a:snd r:embed="rId4" name="click.wav"/>
            </a:hlinkClick>
            <a:extLst>
              <a:ext uri="{FF2B5EF4-FFF2-40B4-BE49-F238E27FC236}">
                <a16:creationId xmlns:a16="http://schemas.microsoft.com/office/drawing/2014/main" id="{7729C9B4-627D-1645-B1A5-740F037C2C1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hlinkshowjump?jump=nextslide">
              <a:snd r:embed="rId5" name="applause.wav"/>
            </a:hlinkClick>
            <a:extLst>
              <a:ext uri="{FF2B5EF4-FFF2-40B4-BE49-F238E27FC236}">
                <a16:creationId xmlns:a16="http://schemas.microsoft.com/office/drawing/2014/main" id="{8C8E5350-EE78-9245-AA85-078BDDB74D6C}"/>
              </a:ext>
            </a:extLst>
          </p:cNvPr>
          <p:cNvSpPr/>
          <p:nvPr/>
        </p:nvSpPr>
        <p:spPr>
          <a:xfrm>
            <a:off x="9008533" y="5879592"/>
            <a:ext cx="26082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a:t>
            </a:r>
          </a:p>
        </p:txBody>
      </p:sp>
      <p:sp>
        <p:nvSpPr>
          <p:cNvPr id="9" name="Right Arrow 8">
            <a:extLst>
              <a:ext uri="{FF2B5EF4-FFF2-40B4-BE49-F238E27FC236}">
                <a16:creationId xmlns:a16="http://schemas.microsoft.com/office/drawing/2014/main" id="{2E5D9D35-7DAA-9949-9D74-D3524AE9BE29}"/>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59492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EC6D-EAE0-0C49-BD23-DD64793BDDDC}"/>
              </a:ext>
            </a:extLst>
          </p:cNvPr>
          <p:cNvSpPr>
            <a:spLocks noGrp="1"/>
          </p:cNvSpPr>
          <p:nvPr>
            <p:ph type="title"/>
          </p:nvPr>
        </p:nvSpPr>
        <p:spPr/>
        <p:txBody>
          <a:bodyPr>
            <a:normAutofit/>
          </a:bodyPr>
          <a:lstStyle/>
          <a:p>
            <a:r>
              <a:rPr lang="en-US" sz="4800" dirty="0">
                <a:solidFill>
                  <a:srgbClr val="0070C0"/>
                </a:solidFill>
              </a:rPr>
              <a:t>More about plagiarism</a:t>
            </a:r>
          </a:p>
        </p:txBody>
      </p:sp>
      <p:sp>
        <p:nvSpPr>
          <p:cNvPr id="3" name="Content Placeholder 2">
            <a:extLst>
              <a:ext uri="{FF2B5EF4-FFF2-40B4-BE49-F238E27FC236}">
                <a16:creationId xmlns:a16="http://schemas.microsoft.com/office/drawing/2014/main" id="{B1F74A17-FD3B-6349-9FE5-6E80BC5CE307}"/>
              </a:ext>
            </a:extLst>
          </p:cNvPr>
          <p:cNvSpPr>
            <a:spLocks noGrp="1"/>
          </p:cNvSpPr>
          <p:nvPr>
            <p:ph idx="1"/>
          </p:nvPr>
        </p:nvSpPr>
        <p:spPr>
          <a:xfrm>
            <a:off x="1251678" y="1128451"/>
            <a:ext cx="10383274" cy="5513543"/>
          </a:xfrm>
        </p:spPr>
        <p:txBody>
          <a:bodyPr>
            <a:noAutofit/>
          </a:bodyPr>
          <a:lstStyle/>
          <a:p>
            <a:pPr marL="0" indent="0" algn="l" fontAlgn="base">
              <a:buNone/>
            </a:pPr>
            <a:r>
              <a:rPr lang="en-US" sz="1600" b="1" i="0" dirty="0">
                <a:solidFill>
                  <a:srgbClr val="000000"/>
                </a:solidFill>
                <a:effectLst/>
                <a:latin typeface="Arial" panose="020B0604020202020204" pitchFamily="34" charset="0"/>
                <a:cs typeface="Arial" panose="020B0604020202020204" pitchFamily="34" charset="0"/>
              </a:rPr>
              <a:t>What if the Information is something everybody knows?</a:t>
            </a:r>
            <a:endParaRPr lang="en-US" sz="1600" b="0" i="0" dirty="0">
              <a:solidFill>
                <a:srgbClr val="000000"/>
              </a:solidFill>
              <a:effectLst/>
              <a:latin typeface="Arial" panose="020B0604020202020204" pitchFamily="34" charset="0"/>
              <a:cs typeface="Arial" panose="020B0604020202020204" pitchFamily="34" charset="0"/>
            </a:endParaRPr>
          </a:p>
          <a:p>
            <a:pPr algn="l" fontAlgn="base"/>
            <a:r>
              <a:rPr lang="en-US" sz="1600" b="0" i="0" dirty="0">
                <a:solidFill>
                  <a:srgbClr val="000000"/>
                </a:solidFill>
                <a:effectLst/>
                <a:latin typeface="Arial" panose="020B0604020202020204" pitchFamily="34" charset="0"/>
                <a:cs typeface="Arial" panose="020B0604020202020204" pitchFamily="34" charset="0"/>
              </a:rPr>
              <a:t>There are instances when credit is not necessary. If you include information that is generally considered common knowledge, you do not need to cite a source. The common knowledge exception usually includes things like dates, facts, names and other information easily found in general reference books (encyclopedias). </a:t>
            </a:r>
          </a:p>
          <a:p>
            <a:pPr algn="l" fontAlgn="base"/>
            <a:r>
              <a:rPr lang="en-US" sz="1600" b="0" i="0" dirty="0">
                <a:solidFill>
                  <a:srgbClr val="000000"/>
                </a:solidFill>
                <a:effectLst/>
                <a:latin typeface="Arial" panose="020B0604020202020204" pitchFamily="34" charset="0"/>
                <a:cs typeface="Arial" panose="020B0604020202020204" pitchFamily="34" charset="0"/>
              </a:rPr>
              <a:t>For example, the United States was founded in 1776, has 50 states, and sent astronauts to the moon in 1969. Common knowledge exceptions may also apply within a particular group and therefore depends on the expected audience of readers. </a:t>
            </a:r>
            <a:r>
              <a:rPr lang="en-US" sz="1600" b="0" i="0" u="sng" dirty="0">
                <a:solidFill>
                  <a:srgbClr val="000000"/>
                </a:solidFill>
                <a:effectLst/>
                <a:latin typeface="Arial" panose="020B0604020202020204" pitchFamily="34" charset="0"/>
                <a:cs typeface="Arial" panose="020B0604020202020204" pitchFamily="34" charset="0"/>
              </a:rPr>
              <a:t>When in doubt, go ahead and cite the information.</a:t>
            </a:r>
          </a:p>
          <a:p>
            <a:pPr marL="0" indent="0" algn="l" fontAlgn="base">
              <a:buNone/>
            </a:pPr>
            <a:endParaRPr lang="en-US" sz="1600" b="1" dirty="0">
              <a:solidFill>
                <a:srgbClr val="000000"/>
              </a:solidFill>
              <a:latin typeface="Arial" panose="020B0604020202020204" pitchFamily="34" charset="0"/>
              <a:cs typeface="Arial" panose="020B0604020202020204" pitchFamily="34" charset="0"/>
            </a:endParaRPr>
          </a:p>
          <a:p>
            <a:pPr marL="0" indent="0" algn="l" fontAlgn="base">
              <a:buNone/>
            </a:pPr>
            <a:r>
              <a:rPr lang="en-US" sz="1600" b="1" i="0" dirty="0">
                <a:solidFill>
                  <a:srgbClr val="000000"/>
                </a:solidFill>
                <a:effectLst/>
                <a:latin typeface="Arial" panose="020B0604020202020204" pitchFamily="34" charset="0"/>
                <a:cs typeface="Arial" panose="020B0604020202020204" pitchFamily="34" charset="0"/>
              </a:rPr>
              <a:t>Is it possible to plagiarize yourself?</a:t>
            </a:r>
            <a:endParaRPr lang="en-US" sz="1600" b="0" i="0" dirty="0">
              <a:solidFill>
                <a:srgbClr val="000000"/>
              </a:solidFill>
              <a:effectLst/>
              <a:latin typeface="Arial" panose="020B0604020202020204" pitchFamily="34" charset="0"/>
              <a:cs typeface="Arial" panose="020B0604020202020204" pitchFamily="34" charset="0"/>
            </a:endParaRPr>
          </a:p>
          <a:p>
            <a:pPr algn="l" fontAlgn="base"/>
            <a:r>
              <a:rPr lang="en-US" sz="1600" b="0" i="0" dirty="0">
                <a:solidFill>
                  <a:srgbClr val="000000"/>
                </a:solidFill>
                <a:effectLst/>
                <a:latin typeface="Arial" panose="020B0604020202020204" pitchFamily="34" charset="0"/>
                <a:cs typeface="Arial" panose="020B0604020202020204" pitchFamily="34" charset="0"/>
              </a:rPr>
              <a:t>Yes! Copying and pasting or rewriting the same text from one of your paper’s to another is still considered plagiarism. You may quote or paraphrase yourself according to the same guidelines as using the work of another author.</a:t>
            </a:r>
          </a:p>
          <a:p>
            <a:pPr marL="0" indent="0" algn="l" fontAlgn="base">
              <a:buNone/>
            </a:pPr>
            <a:endParaRPr lang="en-US" sz="1600" dirty="0">
              <a:solidFill>
                <a:srgbClr val="000000"/>
              </a:solidFill>
              <a:latin typeface="Arial" panose="020B0604020202020204" pitchFamily="34" charset="0"/>
              <a:cs typeface="Arial" panose="020B0604020202020204" pitchFamily="34" charset="0"/>
            </a:endParaRPr>
          </a:p>
          <a:p>
            <a:pPr marL="0" indent="0" algn="l" fontAlgn="base">
              <a:buNone/>
            </a:pPr>
            <a:r>
              <a:rPr lang="en-US" sz="1600" b="1" dirty="0">
                <a:solidFill>
                  <a:srgbClr val="000000"/>
                </a:solidFill>
                <a:latin typeface="Arial" panose="020B0604020202020204" pitchFamily="34" charset="0"/>
                <a:cs typeface="Arial" panose="020B0604020202020204" pitchFamily="34" charset="0"/>
              </a:rPr>
              <a:t>How do I avoid plagiarism?</a:t>
            </a:r>
          </a:p>
          <a:p>
            <a:pPr algn="l" fontAlgn="base"/>
            <a:r>
              <a:rPr lang="en-US" sz="1600" b="0" i="0" dirty="0">
                <a:solidFill>
                  <a:srgbClr val="000000"/>
                </a:solidFill>
                <a:effectLst/>
                <a:latin typeface="Source Sans Pro" panose="020B0503030403020204" pitchFamily="34" charset="0"/>
              </a:rPr>
              <a:t>To avoid plagiarism, always inform your audience of any ideas or words that are not your own. </a:t>
            </a:r>
          </a:p>
          <a:p>
            <a:pPr algn="l" fontAlgn="base"/>
            <a:r>
              <a:rPr lang="en-US" sz="1600" b="0" i="0" dirty="0">
                <a:solidFill>
                  <a:srgbClr val="000000"/>
                </a:solidFill>
                <a:effectLst/>
                <a:latin typeface="Source Sans Pro" panose="020B0503030403020204" pitchFamily="34" charset="0"/>
              </a:rPr>
              <a:t>The </a:t>
            </a:r>
            <a:r>
              <a:rPr lang="en-US" sz="1600" b="0" i="0" dirty="0">
                <a:solidFill>
                  <a:srgbClr val="000000"/>
                </a:solidFill>
                <a:effectLst/>
                <a:latin typeface="Source Sans Pro" panose="020B0503030403020204" pitchFamily="34" charset="0"/>
                <a:hlinkClick r:id="rId2"/>
              </a:rPr>
              <a:t>MLA Style </a:t>
            </a:r>
            <a:r>
              <a:rPr lang="en-US" sz="1600" dirty="0">
                <a:solidFill>
                  <a:srgbClr val="000000"/>
                </a:solidFill>
                <a:latin typeface="Source Sans Pro" panose="020B0503030403020204" pitchFamily="34" charset="0"/>
                <a:hlinkClick r:id="rId2"/>
              </a:rPr>
              <a:t>G</a:t>
            </a:r>
            <a:r>
              <a:rPr lang="en-US" sz="1600" b="0" i="0" dirty="0">
                <a:solidFill>
                  <a:srgbClr val="000000"/>
                </a:solidFill>
                <a:effectLst/>
                <a:latin typeface="Source Sans Pro" panose="020B0503030403020204" pitchFamily="34" charset="0"/>
                <a:hlinkClick r:id="rId2"/>
              </a:rPr>
              <a:t>uide </a:t>
            </a:r>
            <a:r>
              <a:rPr lang="en-US" sz="1600" b="0" i="0" dirty="0">
                <a:solidFill>
                  <a:srgbClr val="000000"/>
                </a:solidFill>
                <a:effectLst/>
                <a:latin typeface="Source Sans Pro" panose="020B0503030403020204" pitchFamily="34" charset="0"/>
              </a:rPr>
              <a:t>explains how to cite your sources.  </a:t>
            </a:r>
          </a:p>
          <a:p>
            <a:pPr marL="0" indent="0" algn="l" fontAlgn="base">
              <a:buNone/>
            </a:pPr>
            <a:endParaRPr lang="en-US" sz="1600" b="1" i="0" dirty="0">
              <a:solidFill>
                <a:srgbClr val="000000"/>
              </a:solidFill>
              <a:effectLst/>
              <a:latin typeface="Source Sans Pro" panose="020B0503030403020204" pitchFamily="34" charset="0"/>
            </a:endParaRPr>
          </a:p>
          <a:p>
            <a:pPr fontAlgn="base"/>
            <a:endParaRPr lang="en-US" sz="1400" b="1" dirty="0">
              <a:solidFill>
                <a:srgbClr val="000000"/>
              </a:solidFill>
              <a:latin typeface="Arial" panose="020B0604020202020204" pitchFamily="34" charset="0"/>
              <a:cs typeface="Arial" panose="020B0604020202020204" pitchFamily="34" charset="0"/>
            </a:endParaRPr>
          </a:p>
          <a:p>
            <a:pPr fontAlgn="base"/>
            <a:endParaRPr lang="en-US" sz="1400" b="1" dirty="0">
              <a:solidFill>
                <a:srgbClr val="000000"/>
              </a:solidFill>
              <a:latin typeface="Arial" panose="020B0604020202020204" pitchFamily="34" charset="0"/>
              <a:cs typeface="Arial" panose="020B0604020202020204" pitchFamily="34" charset="0"/>
            </a:endParaRPr>
          </a:p>
          <a:p>
            <a:pPr marL="0" indent="0" algn="l" fontAlgn="base">
              <a:buNone/>
            </a:pP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5" name="Rectangle 4">
            <a:hlinkClick r:id="" action="ppaction://hlinkshowjump?jump=nextslide">
              <a:snd r:embed="rId3" name="click.wav"/>
            </a:hlinkClick>
            <a:extLst>
              <a:ext uri="{FF2B5EF4-FFF2-40B4-BE49-F238E27FC236}">
                <a16:creationId xmlns:a16="http://schemas.microsoft.com/office/drawing/2014/main" id="{EC42E081-4023-2E48-AC56-3B261327F710}"/>
              </a:ext>
            </a:extLst>
          </p:cNvPr>
          <p:cNvSpPr/>
          <p:nvPr/>
        </p:nvSpPr>
        <p:spPr>
          <a:xfrm>
            <a:off x="8082456" y="6036707"/>
            <a:ext cx="3552496"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In-Text Citations</a:t>
            </a:r>
          </a:p>
        </p:txBody>
      </p:sp>
      <p:sp>
        <p:nvSpPr>
          <p:cNvPr id="6" name="Right Arrow 5">
            <a:extLst>
              <a:ext uri="{FF2B5EF4-FFF2-40B4-BE49-F238E27FC236}">
                <a16:creationId xmlns:a16="http://schemas.microsoft.com/office/drawing/2014/main" id="{91E6AE94-7479-274B-A24D-E5FF9A02B299}"/>
              </a:ext>
            </a:extLst>
          </p:cNvPr>
          <p:cNvSpPr>
            <a:spLocks noChangeAspect="1"/>
          </p:cNvSpPr>
          <p:nvPr/>
        </p:nvSpPr>
        <p:spPr>
          <a:xfrm>
            <a:off x="10521835" y="6157362"/>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Left Arrow 6">
            <a:hlinkClick r:id="" action="ppaction://hlinkshowjump?jump=previousslide">
              <a:snd r:embed="rId3" name="click.wav"/>
            </a:hlinkClick>
            <a:extLst>
              <a:ext uri="{FF2B5EF4-FFF2-40B4-BE49-F238E27FC236}">
                <a16:creationId xmlns:a16="http://schemas.microsoft.com/office/drawing/2014/main" id="{4B29B948-516E-F849-9F03-807617F73312}"/>
              </a:ext>
            </a:extLst>
          </p:cNvPr>
          <p:cNvSpPr/>
          <p:nvPr/>
        </p:nvSpPr>
        <p:spPr>
          <a:xfrm>
            <a:off x="28273" y="603670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975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3508-9904-C842-8D79-A25578C36293}"/>
              </a:ext>
            </a:extLst>
          </p:cNvPr>
          <p:cNvSpPr>
            <a:spLocks noGrp="1"/>
          </p:cNvSpPr>
          <p:nvPr>
            <p:ph type="title"/>
          </p:nvPr>
        </p:nvSpPr>
        <p:spPr>
          <a:xfrm>
            <a:off x="1251678" y="382385"/>
            <a:ext cx="10178322" cy="914400"/>
          </a:xfrm>
        </p:spPr>
        <p:txBody>
          <a:bodyPr>
            <a:normAutofit/>
          </a:bodyPr>
          <a:lstStyle/>
          <a:p>
            <a:r>
              <a:rPr lang="en-US" sz="4800" dirty="0">
                <a:solidFill>
                  <a:srgbClr val="0070C0"/>
                </a:solidFill>
              </a:rPr>
              <a:t>Plagiarism</a:t>
            </a:r>
          </a:p>
        </p:txBody>
      </p:sp>
      <p:sp>
        <p:nvSpPr>
          <p:cNvPr id="3" name="Content Placeholder 2">
            <a:extLst>
              <a:ext uri="{FF2B5EF4-FFF2-40B4-BE49-F238E27FC236}">
                <a16:creationId xmlns:a16="http://schemas.microsoft.com/office/drawing/2014/main" id="{511CE0A2-57D2-BA4E-8771-AEF9390A57D9}"/>
              </a:ext>
            </a:extLst>
          </p:cNvPr>
          <p:cNvSpPr>
            <a:spLocks noGrp="1"/>
          </p:cNvSpPr>
          <p:nvPr>
            <p:ph idx="1"/>
          </p:nvPr>
        </p:nvSpPr>
        <p:spPr>
          <a:xfrm>
            <a:off x="1251678" y="1430090"/>
            <a:ext cx="10178322" cy="4253992"/>
          </a:xfrm>
        </p:spPr>
        <p:txBody>
          <a:bodyPr/>
          <a:lstStyle/>
          <a:p>
            <a:r>
              <a:rPr lang="en-US" dirty="0">
                <a:solidFill>
                  <a:schemeClr val="tx1"/>
                </a:solidFill>
              </a:rPr>
              <a:t>CORRECT!</a:t>
            </a:r>
          </a:p>
          <a:p>
            <a:pPr marL="0" indent="0">
              <a:buNone/>
            </a:pPr>
            <a:endParaRPr lang="en-US" dirty="0">
              <a:solidFill>
                <a:schemeClr val="tx1"/>
              </a:solidFill>
            </a:endParaRPr>
          </a:p>
          <a:p>
            <a:r>
              <a:rPr lang="en-US" dirty="0">
                <a:solidFill>
                  <a:schemeClr val="tx1"/>
                </a:solidFill>
              </a:rPr>
              <a:t>Even though the writer provides a citation at the end of the second sentence, that citation is incomplete (who is the writer citing?), and this citation does not tell us where the borrowed material begins.</a:t>
            </a:r>
          </a:p>
        </p:txBody>
      </p:sp>
      <p:pic>
        <p:nvPicPr>
          <p:cNvPr id="5" name="Graphic 4" descr="Checkmark">
            <a:extLst>
              <a:ext uri="{FF2B5EF4-FFF2-40B4-BE49-F238E27FC236}">
                <a16:creationId xmlns:a16="http://schemas.microsoft.com/office/drawing/2014/main" id="{67209AB2-05E6-1244-97A7-326DA213A6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639" y="219065"/>
            <a:ext cx="914400" cy="914400"/>
          </a:xfrm>
          <a:prstGeom prst="rect">
            <a:avLst/>
          </a:prstGeom>
        </p:spPr>
      </p:pic>
      <p:sp>
        <p:nvSpPr>
          <p:cNvPr id="6" name="Left Arrow 5">
            <a:hlinkClick r:id="" action="ppaction://hlinkshowjump?jump=previousslide">
              <a:snd r:embed="rId4" name="click.wav"/>
            </a:hlinkClick>
            <a:extLst>
              <a:ext uri="{FF2B5EF4-FFF2-40B4-BE49-F238E27FC236}">
                <a16:creationId xmlns:a16="http://schemas.microsoft.com/office/drawing/2014/main" id="{E2A1000C-3DF8-E844-930D-F6EAB96BEC5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hlinkshowjump?jump=nextslide">
              <a:snd r:embed="rId4" name="click.wav"/>
            </a:hlinkClick>
            <a:extLst>
              <a:ext uri="{FF2B5EF4-FFF2-40B4-BE49-F238E27FC236}">
                <a16:creationId xmlns:a16="http://schemas.microsoft.com/office/drawing/2014/main" id="{A33516A8-5290-BB47-9D0D-F51B5A1F08C5}"/>
              </a:ext>
            </a:extLst>
          </p:cNvPr>
          <p:cNvSpPr/>
          <p:nvPr/>
        </p:nvSpPr>
        <p:spPr>
          <a:xfrm>
            <a:off x="4368800" y="5879592"/>
            <a:ext cx="7248011"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Suggestions for Note Taking To Avoid Plagiarism</a:t>
            </a:r>
          </a:p>
        </p:txBody>
      </p:sp>
      <p:sp>
        <p:nvSpPr>
          <p:cNvPr id="8" name="Right Arrow 7">
            <a:extLst>
              <a:ext uri="{FF2B5EF4-FFF2-40B4-BE49-F238E27FC236}">
                <a16:creationId xmlns:a16="http://schemas.microsoft.com/office/drawing/2014/main" id="{764C84AE-8FD4-5840-9E47-3C6438752D09}"/>
              </a:ext>
            </a:extLst>
          </p:cNvPr>
          <p:cNvSpPr>
            <a:spLocks noChangeAspect="1"/>
          </p:cNvSpPr>
          <p:nvPr/>
        </p:nvSpPr>
        <p:spPr>
          <a:xfrm>
            <a:off x="104292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397725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17BF-3E34-BD47-9A54-2FBD35044A06}"/>
              </a:ext>
            </a:extLst>
          </p:cNvPr>
          <p:cNvSpPr>
            <a:spLocks noGrp="1"/>
          </p:cNvSpPr>
          <p:nvPr>
            <p:ph type="title"/>
          </p:nvPr>
        </p:nvSpPr>
        <p:spPr>
          <a:xfrm>
            <a:off x="1251678" y="291068"/>
            <a:ext cx="10178322" cy="1492132"/>
          </a:xfrm>
        </p:spPr>
        <p:txBody>
          <a:bodyPr>
            <a:normAutofit fontScale="90000"/>
          </a:bodyPr>
          <a:lstStyle/>
          <a:p>
            <a:pPr fontAlgn="base"/>
            <a:r>
              <a:rPr lang="en-US" sz="5300" b="1" i="0" dirty="0">
                <a:solidFill>
                  <a:srgbClr val="0070C0"/>
                </a:solidFill>
                <a:effectLst/>
              </a:rPr>
              <a:t>Suggestions for Note-taking to avoid plagiarism </a:t>
            </a:r>
            <a:br>
              <a:rPr lang="en-US" b="0" i="0" dirty="0">
                <a:solidFill>
                  <a:srgbClr val="000000"/>
                </a:solidFill>
                <a:effectLst/>
                <a:latin typeface="Source Sans Pro" panose="020B0503030403020204" pitchFamily="34" charset="0"/>
              </a:rPr>
            </a:br>
            <a:br>
              <a:rPr lang="en-US" b="0" i="0" dirty="0">
                <a:solidFill>
                  <a:srgbClr val="000000"/>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1F5E07BA-D3E1-554D-995F-52989458FF6C}"/>
              </a:ext>
            </a:extLst>
          </p:cNvPr>
          <p:cNvSpPr>
            <a:spLocks noGrp="1"/>
          </p:cNvSpPr>
          <p:nvPr>
            <p:ph idx="1"/>
          </p:nvPr>
        </p:nvSpPr>
        <p:spPr>
          <a:xfrm>
            <a:off x="1049867" y="1783200"/>
            <a:ext cx="10380133" cy="4303608"/>
          </a:xfrm>
        </p:spPr>
        <p:txBody>
          <a:bodyPr>
            <a:normAutofit fontScale="77500" lnSpcReduction="20000"/>
          </a:bodyPr>
          <a:lstStyle/>
          <a:p>
            <a:pPr algn="l" fontAlgn="base">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Write down the citation of your sources.</a:t>
            </a:r>
            <a:r>
              <a:rPr lang="en-US" b="0" i="0" dirty="0">
                <a:solidFill>
                  <a:srgbClr val="000000"/>
                </a:solidFill>
                <a:effectLst/>
                <a:latin typeface="Arial" panose="020B0604020202020204" pitchFamily="34" charset="0"/>
                <a:cs typeface="Arial" panose="020B0604020202020204" pitchFamily="34" charset="0"/>
              </a:rPr>
              <a:t> For each source you use, keep track of the bibliographic data--for a journal article, it's the author, article title, journal title, volume and page numbers. For a book, it's the author, title, publication place and date. For an Internet site, it's the author, the title of the web page (if any), the sponsoring organization, the web site address, the date it was last updated, and the date you last looked at it. </a:t>
            </a:r>
            <a:r>
              <a:rPr lang="en-US" b="1" i="0" dirty="0">
                <a:solidFill>
                  <a:srgbClr val="000000"/>
                </a:solidFill>
                <a:effectLst/>
                <a:latin typeface="Arial" panose="020B0604020202020204" pitchFamily="34" charset="0"/>
                <a:cs typeface="Arial" panose="020B0604020202020204" pitchFamily="34" charset="0"/>
              </a:rPr>
              <a:t>One handy tip:</a:t>
            </a:r>
            <a:r>
              <a:rPr lang="en-US" b="0" i="0" dirty="0">
                <a:solidFill>
                  <a:srgbClr val="000000"/>
                </a:solidFill>
                <a:effectLst/>
                <a:latin typeface="Arial" panose="020B0604020202020204" pitchFamily="34" charset="0"/>
                <a:cs typeface="Arial" panose="020B0604020202020204" pitchFamily="34" charset="0"/>
              </a:rPr>
              <a:t> once you've printed out the article or web site, or copied part of the book, write the complete citation (author, title, etc.) directly </a:t>
            </a:r>
            <a:r>
              <a:rPr lang="en-US" b="0" i="1" dirty="0">
                <a:solidFill>
                  <a:srgbClr val="000000"/>
                </a:solidFill>
                <a:effectLst/>
                <a:latin typeface="Arial" panose="020B0604020202020204" pitchFamily="34" charset="0"/>
                <a:cs typeface="Arial" panose="020B0604020202020204" pitchFamily="34" charset="0"/>
              </a:rPr>
              <a:t>on</a:t>
            </a:r>
            <a:r>
              <a:rPr lang="en-US" b="0" i="0" dirty="0">
                <a:solidFill>
                  <a:srgbClr val="000000"/>
                </a:solidFill>
                <a:effectLst/>
                <a:latin typeface="Arial" panose="020B0604020202020204" pitchFamily="34" charset="0"/>
                <a:cs typeface="Arial" panose="020B0604020202020204" pitchFamily="34" charset="0"/>
              </a:rPr>
              <a:t> your copy. That way you'll have it once you're ready to do your works cited page.</a:t>
            </a:r>
          </a:p>
          <a:p>
            <a:pPr algn="l" fontAlgn="base">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Take careful notes.</a:t>
            </a:r>
            <a:r>
              <a:rPr lang="en-US" b="0" i="0" dirty="0">
                <a:solidFill>
                  <a:srgbClr val="000000"/>
                </a:solidFill>
                <a:effectLst/>
                <a:latin typeface="Arial" panose="020B0604020202020204" pitchFamily="34" charset="0"/>
                <a:cs typeface="Arial" panose="020B0604020202020204" pitchFamily="34" charset="0"/>
              </a:rPr>
              <a:t> Distinguish sentences/passages you're quoting directly with *big* quotation marks, or by color- coding them with a highlighter. Be sure to note who you're quoting. And when paraphrasing, highlight or mark those passages to distinguish them from your own ideas--which you can mark by writing or typing the word "ME" next to them.</a:t>
            </a:r>
          </a:p>
          <a:p>
            <a:pPr algn="l" fontAlgn="base">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Keep a research log. </a:t>
            </a:r>
            <a:r>
              <a:rPr lang="en-US" b="0" i="0" dirty="0">
                <a:solidFill>
                  <a:srgbClr val="000000"/>
                </a:solidFill>
                <a:effectLst/>
                <a:latin typeface="Arial" panose="020B0604020202020204" pitchFamily="34" charset="0"/>
                <a:cs typeface="Arial" panose="020B0604020202020204" pitchFamily="34" charset="0"/>
              </a:rPr>
              <a:t>On a separate sheet of paper or in a separate document, note the different databases/catalogs/search engines you use when doing research, as well as the combination of terms you use for each source. This will come in handy when you're trying to remember what database you found that perfect article in, and will also come to your defense if you're ever unjustly accused of plagiarism.</a:t>
            </a:r>
          </a:p>
          <a:p>
            <a:pPr algn="l" fontAlgn="base">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Don't toss your notes </a:t>
            </a:r>
            <a:r>
              <a:rPr lang="en-US" b="0" i="0" dirty="0">
                <a:solidFill>
                  <a:srgbClr val="000000"/>
                </a:solidFill>
                <a:effectLst/>
                <a:latin typeface="Arial" panose="020B0604020202020204" pitchFamily="34" charset="0"/>
                <a:cs typeface="Arial" panose="020B0604020202020204" pitchFamily="34" charset="0"/>
              </a:rPr>
              <a:t>till the semester is over. You never know when you'll need to look back at something, or (worst case scenario) provide proof that you didn't plagiarize.</a:t>
            </a:r>
          </a:p>
          <a:p>
            <a:endParaRPr lang="en-US" dirty="0"/>
          </a:p>
        </p:txBody>
      </p:sp>
      <p:sp>
        <p:nvSpPr>
          <p:cNvPr id="4" name="TextBox 3">
            <a:extLst>
              <a:ext uri="{FF2B5EF4-FFF2-40B4-BE49-F238E27FC236}">
                <a16:creationId xmlns:a16="http://schemas.microsoft.com/office/drawing/2014/main" id="{2B8BB2A7-8591-EC47-9E7F-AFAF0796D2B8}"/>
              </a:ext>
            </a:extLst>
          </p:cNvPr>
          <p:cNvSpPr txBox="1"/>
          <p:nvPr/>
        </p:nvSpPr>
        <p:spPr>
          <a:xfrm>
            <a:off x="836036" y="6337560"/>
            <a:ext cx="7993921" cy="369332"/>
          </a:xfrm>
          <a:prstGeom prst="rect">
            <a:avLst/>
          </a:prstGeom>
          <a:noFill/>
        </p:spPr>
        <p:txBody>
          <a:bodyPr wrap="square" rtlCol="0">
            <a:spAutoFit/>
          </a:bodyPr>
          <a:lstStyle/>
          <a:p>
            <a:r>
              <a:rPr lang="en-US" b="0" i="0" dirty="0">
                <a:solidFill>
                  <a:srgbClr val="000000"/>
                </a:solidFill>
                <a:effectLst/>
                <a:latin typeface="Source Sans Pro" panose="020B0503030403020204" pitchFamily="34" charset="0"/>
              </a:rPr>
              <a:t>(taken from Fairfield University's </a:t>
            </a:r>
            <a:r>
              <a:rPr lang="en-US" b="0" i="0" dirty="0" err="1">
                <a:solidFill>
                  <a:srgbClr val="000000"/>
                </a:solidFill>
                <a:effectLst/>
                <a:latin typeface="Source Sans Pro" panose="020B0503030403020204" pitchFamily="34" charset="0"/>
              </a:rPr>
              <a:t>Dimenna</a:t>
            </a:r>
            <a:r>
              <a:rPr lang="en-US" b="0" i="0" dirty="0">
                <a:solidFill>
                  <a:srgbClr val="000000"/>
                </a:solidFill>
                <a:effectLst/>
                <a:latin typeface="Source Sans Pro" panose="020B0503030403020204" pitchFamily="34" charset="0"/>
              </a:rPr>
              <a:t> </a:t>
            </a:r>
            <a:r>
              <a:rPr lang="en-US" b="0" i="0" dirty="0" err="1">
                <a:solidFill>
                  <a:srgbClr val="000000"/>
                </a:solidFill>
                <a:effectLst/>
                <a:latin typeface="Source Sans Pro" panose="020B0503030403020204" pitchFamily="34" charset="0"/>
              </a:rPr>
              <a:t>Nyselius</a:t>
            </a:r>
            <a:r>
              <a:rPr lang="en-US" b="0" i="0" dirty="0">
                <a:solidFill>
                  <a:srgbClr val="000000"/>
                </a:solidFill>
                <a:effectLst/>
                <a:latin typeface="Source Sans Pro" panose="020B0503030403020204" pitchFamily="34" charset="0"/>
              </a:rPr>
              <a:t> Library "Note Taking Tips "):</a:t>
            </a:r>
            <a:endParaRPr lang="en-US" dirty="0"/>
          </a:p>
        </p:txBody>
      </p:sp>
      <p:sp>
        <p:nvSpPr>
          <p:cNvPr id="5" name="Left Arrow 4">
            <a:hlinkClick r:id="" action="ppaction://hlinkshowjump?jump=previousslide">
              <a:snd r:embed="rId2" name="click.wav"/>
            </a:hlinkClick>
            <a:extLst>
              <a:ext uri="{FF2B5EF4-FFF2-40B4-BE49-F238E27FC236}">
                <a16:creationId xmlns:a16="http://schemas.microsoft.com/office/drawing/2014/main" id="{18F5DE67-B23F-784E-B3A4-ED42BAB50C46}"/>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 action="ppaction://hlinkshowjump?jump=nextslide">
              <a:snd r:embed="rId2" name="click.wav"/>
            </a:hlinkClick>
            <a:extLst>
              <a:ext uri="{FF2B5EF4-FFF2-40B4-BE49-F238E27FC236}">
                <a16:creationId xmlns:a16="http://schemas.microsoft.com/office/drawing/2014/main" id="{A7915259-0D9D-9346-9B43-119A1CABDF9F}"/>
              </a:ext>
            </a:extLst>
          </p:cNvPr>
          <p:cNvSpPr/>
          <p:nvPr/>
        </p:nvSpPr>
        <p:spPr>
          <a:xfrm>
            <a:off x="8652933" y="5980948"/>
            <a:ext cx="335296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Plagiarism Recap</a:t>
            </a:r>
          </a:p>
        </p:txBody>
      </p:sp>
      <p:sp>
        <p:nvSpPr>
          <p:cNvPr id="8" name="Right Arrow 7">
            <a:extLst>
              <a:ext uri="{FF2B5EF4-FFF2-40B4-BE49-F238E27FC236}">
                <a16:creationId xmlns:a16="http://schemas.microsoft.com/office/drawing/2014/main" id="{6FB52359-D6B0-6141-9ABB-E8B8BDAE4545}"/>
              </a:ext>
            </a:extLst>
          </p:cNvPr>
          <p:cNvSpPr>
            <a:spLocks noChangeAspect="1"/>
          </p:cNvSpPr>
          <p:nvPr/>
        </p:nvSpPr>
        <p:spPr>
          <a:xfrm>
            <a:off x="11124095" y="6101604"/>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523321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66CD-E56B-E142-8020-7DBFDEB394D8}"/>
              </a:ext>
            </a:extLst>
          </p:cNvPr>
          <p:cNvSpPr>
            <a:spLocks noGrp="1"/>
          </p:cNvSpPr>
          <p:nvPr>
            <p:ph type="title"/>
          </p:nvPr>
        </p:nvSpPr>
        <p:spPr/>
        <p:txBody>
          <a:bodyPr>
            <a:normAutofit/>
          </a:bodyPr>
          <a:lstStyle/>
          <a:p>
            <a:r>
              <a:rPr lang="en-US" sz="4800" dirty="0">
                <a:solidFill>
                  <a:srgbClr val="0070C0"/>
                </a:solidFill>
              </a:rPr>
              <a:t>Plagiarism Re-Cap</a:t>
            </a:r>
          </a:p>
        </p:txBody>
      </p:sp>
      <p:sp>
        <p:nvSpPr>
          <p:cNvPr id="3" name="Content Placeholder 2">
            <a:extLst>
              <a:ext uri="{FF2B5EF4-FFF2-40B4-BE49-F238E27FC236}">
                <a16:creationId xmlns:a16="http://schemas.microsoft.com/office/drawing/2014/main" id="{3FA2195D-C31A-FB41-82E2-463EB7FA05E7}"/>
              </a:ext>
            </a:extLst>
          </p:cNvPr>
          <p:cNvSpPr>
            <a:spLocks noGrp="1"/>
          </p:cNvSpPr>
          <p:nvPr>
            <p:ph idx="1"/>
          </p:nvPr>
        </p:nvSpPr>
        <p:spPr>
          <a:xfrm>
            <a:off x="1251678" y="1625601"/>
            <a:ext cx="10178322" cy="4253992"/>
          </a:xfrm>
        </p:spPr>
        <p:txBody>
          <a:bodyPr/>
          <a:lstStyle/>
          <a:p>
            <a:r>
              <a:rPr lang="en-US" dirty="0">
                <a:solidFill>
                  <a:srgbClr val="000000"/>
                </a:solidFill>
                <a:latin typeface="Arial" panose="020B0604020202020204" pitchFamily="34" charset="0"/>
                <a:cs typeface="Arial" panose="020B0604020202020204" pitchFamily="34" charset="0"/>
              </a:rPr>
              <a:t>W</a:t>
            </a:r>
            <a:r>
              <a:rPr lang="en-US" sz="2000" b="0" i="0" dirty="0">
                <a:solidFill>
                  <a:srgbClr val="000000"/>
                </a:solidFill>
                <a:effectLst/>
                <a:latin typeface="Arial" panose="020B0604020202020204" pitchFamily="34" charset="0"/>
                <a:cs typeface="Arial" panose="020B0604020202020204" pitchFamily="34" charset="0"/>
              </a:rPr>
              <a:t>hen you use anyone else's words or ideas in your own work, you </a:t>
            </a:r>
            <a:r>
              <a:rPr lang="en-US" sz="2000" b="1" i="0" dirty="0">
                <a:solidFill>
                  <a:srgbClr val="000000"/>
                </a:solidFill>
                <a:effectLst/>
                <a:latin typeface="Arial" panose="020B0604020202020204" pitchFamily="34" charset="0"/>
                <a:cs typeface="Arial" panose="020B0604020202020204" pitchFamily="34" charset="0"/>
              </a:rPr>
              <a:t>MUST</a:t>
            </a:r>
            <a:r>
              <a:rPr lang="en-US" sz="2000" b="0" i="0" dirty="0">
                <a:solidFill>
                  <a:srgbClr val="000000"/>
                </a:solidFill>
                <a:effectLst/>
                <a:latin typeface="Arial" panose="020B0604020202020204" pitchFamily="34" charset="0"/>
                <a:cs typeface="Arial" panose="020B0604020202020204" pitchFamily="34" charset="0"/>
              </a:rPr>
              <a:t> give the creator credit and provide a </a:t>
            </a:r>
            <a:r>
              <a:rPr lang="en-US" sz="2000" b="1" i="0" dirty="0">
                <a:solidFill>
                  <a:srgbClr val="000000"/>
                </a:solidFill>
                <a:effectLst/>
                <a:latin typeface="Arial" panose="020B0604020202020204" pitchFamily="34" charset="0"/>
                <a:cs typeface="Arial" panose="020B0604020202020204" pitchFamily="34" charset="0"/>
              </a:rPr>
              <a:t>citation</a:t>
            </a:r>
            <a:r>
              <a:rPr lang="en-US" sz="2000" b="0" i="0" dirty="0">
                <a:solidFill>
                  <a:srgbClr val="000000"/>
                </a:solidFill>
                <a:effectLst/>
                <a:latin typeface="Arial" panose="020B0604020202020204" pitchFamily="34" charset="0"/>
                <a:cs typeface="Arial" panose="020B0604020202020204" pitchFamily="34" charset="0"/>
              </a:rPr>
              <a:t>. </a:t>
            </a:r>
          </a:p>
          <a:p>
            <a:pPr marL="0" indent="0">
              <a:buNone/>
            </a:pPr>
            <a:endParaRPr lang="en-US" sz="2000" b="0" i="0" dirty="0">
              <a:solidFill>
                <a:srgbClr val="000000"/>
              </a:solidFill>
              <a:effectLst/>
              <a:latin typeface="Arial" panose="020B0604020202020204" pitchFamily="34" charset="0"/>
              <a:cs typeface="Arial" panose="020B0604020202020204" pitchFamily="34" charset="0"/>
            </a:endParaRPr>
          </a:p>
          <a:p>
            <a:r>
              <a:rPr lang="en-US" sz="2000" b="0" i="0" dirty="0">
                <a:solidFill>
                  <a:srgbClr val="000000"/>
                </a:solidFill>
                <a:effectLst/>
                <a:latin typeface="Arial" panose="020B0604020202020204" pitchFamily="34" charset="0"/>
                <a:cs typeface="Arial" panose="020B0604020202020204" pitchFamily="34" charset="0"/>
              </a:rPr>
              <a:t>Whenever you paraphrase, summarize, or quote another person's work, it is </a:t>
            </a:r>
            <a:r>
              <a:rPr lang="en-US" sz="2000" b="1" i="0" dirty="0">
                <a:solidFill>
                  <a:srgbClr val="000000"/>
                </a:solidFill>
                <a:effectLst/>
                <a:latin typeface="Arial" panose="020B0604020202020204" pitchFamily="34" charset="0"/>
                <a:cs typeface="Arial" panose="020B0604020202020204" pitchFamily="34" charset="0"/>
              </a:rPr>
              <a:t>NECESSARY</a:t>
            </a:r>
            <a:r>
              <a:rPr lang="en-US" sz="2000" b="0" i="0" dirty="0">
                <a:solidFill>
                  <a:srgbClr val="000000"/>
                </a:solidFill>
                <a:effectLst/>
                <a:latin typeface="Arial" panose="020B0604020202020204" pitchFamily="34" charset="0"/>
                <a:cs typeface="Arial" panose="020B0604020202020204" pitchFamily="34" charset="0"/>
              </a:rPr>
              <a:t> to indicate the source of the information using an </a:t>
            </a:r>
            <a:r>
              <a:rPr lang="en-US" sz="2000" b="1" i="0" dirty="0">
                <a:solidFill>
                  <a:srgbClr val="000000"/>
                </a:solidFill>
                <a:effectLst/>
                <a:latin typeface="Arial" panose="020B0604020202020204" pitchFamily="34" charset="0"/>
                <a:cs typeface="Arial" panose="020B0604020202020204" pitchFamily="34" charset="0"/>
              </a:rPr>
              <a:t>in-text citation</a:t>
            </a:r>
            <a:r>
              <a:rPr lang="en-US" sz="2000" b="0" i="0" dirty="0">
                <a:solidFill>
                  <a:srgbClr val="000000"/>
                </a:solidFill>
                <a:effectLst/>
                <a:latin typeface="Arial" panose="020B0604020202020204" pitchFamily="34" charset="0"/>
                <a:cs typeface="Arial" panose="020B0604020202020204" pitchFamily="34" charset="0"/>
              </a:rPr>
              <a:t>. </a:t>
            </a:r>
          </a:p>
          <a:p>
            <a:pPr marL="0" indent="0">
              <a:buNone/>
            </a:pPr>
            <a:endParaRPr lang="en-US" sz="2000" b="0" i="0" dirty="0">
              <a:solidFill>
                <a:srgbClr val="000000"/>
              </a:solidFill>
              <a:effectLst/>
              <a:latin typeface="Arial" panose="020B0604020202020204" pitchFamily="34" charset="0"/>
              <a:cs typeface="Arial" panose="020B0604020202020204" pitchFamily="34" charset="0"/>
            </a:endParaRPr>
          </a:p>
          <a:p>
            <a:r>
              <a:rPr lang="en-US" sz="2000" i="0" dirty="0">
                <a:solidFill>
                  <a:srgbClr val="000000"/>
                </a:solidFill>
                <a:effectLst/>
                <a:latin typeface="Arial" panose="020B0604020202020204" pitchFamily="34" charset="0"/>
                <a:cs typeface="Arial" panose="020B0604020202020204" pitchFamily="34" charset="0"/>
              </a:rPr>
              <a:t>It is not enough to just list the source in </a:t>
            </a:r>
            <a:r>
              <a:rPr lang="en-US" sz="2000" b="1" i="0" dirty="0">
                <a:solidFill>
                  <a:srgbClr val="000000"/>
                </a:solidFill>
                <a:effectLst/>
                <a:latin typeface="Arial" panose="020B0604020202020204" pitchFamily="34" charset="0"/>
                <a:cs typeface="Arial" panose="020B0604020202020204" pitchFamily="34" charset="0"/>
              </a:rPr>
              <a:t>Works Cited </a:t>
            </a:r>
            <a:r>
              <a:rPr lang="en-US" sz="2000" i="0" dirty="0">
                <a:solidFill>
                  <a:srgbClr val="000000"/>
                </a:solidFill>
                <a:effectLst/>
                <a:latin typeface="Arial" panose="020B0604020202020204" pitchFamily="34" charset="0"/>
                <a:cs typeface="Arial" panose="020B0604020202020204" pitchFamily="34" charset="0"/>
              </a:rPr>
              <a:t>page at the end of your paper. </a:t>
            </a:r>
          </a:p>
          <a:p>
            <a:pPr marL="0" indent="0">
              <a:buNone/>
            </a:pPr>
            <a:endParaRPr lang="en-US" sz="2000" i="0" dirty="0">
              <a:solidFill>
                <a:srgbClr val="000000"/>
              </a:solidFill>
              <a:effectLst/>
              <a:latin typeface="Arial" panose="020B0604020202020204" pitchFamily="34" charset="0"/>
              <a:cs typeface="Arial" panose="020B0604020202020204" pitchFamily="34" charset="0"/>
            </a:endParaRPr>
          </a:p>
          <a:p>
            <a:r>
              <a:rPr lang="en-US" sz="2000" i="0" dirty="0">
                <a:solidFill>
                  <a:srgbClr val="000000"/>
                </a:solidFill>
                <a:effectLst/>
                <a:latin typeface="Arial" panose="020B0604020202020204" pitchFamily="34" charset="0"/>
                <a:cs typeface="Arial" panose="020B0604020202020204" pitchFamily="34" charset="0"/>
              </a:rPr>
              <a:t>Failing to properly quote, cite, or acknowledge someone else's words or ideas is </a:t>
            </a:r>
            <a:r>
              <a:rPr lang="en-US" sz="2000" b="1" i="0" dirty="0">
                <a:solidFill>
                  <a:srgbClr val="000000"/>
                </a:solidFill>
                <a:effectLst/>
                <a:latin typeface="Arial" panose="020B0604020202020204" pitchFamily="34" charset="0"/>
                <a:cs typeface="Arial" panose="020B0604020202020204" pitchFamily="34" charset="0"/>
              </a:rPr>
              <a:t>plagiarism</a:t>
            </a:r>
            <a:r>
              <a:rPr lang="en-US" sz="2000" i="0" dirty="0">
                <a:solidFill>
                  <a:srgbClr val="000000"/>
                </a:solidFill>
                <a:effectLst/>
                <a:latin typeface="Arial" panose="020B0604020202020204" pitchFamily="34" charset="0"/>
                <a:cs typeface="Arial" panose="020B0604020202020204" pitchFamily="34" charset="0"/>
              </a:rPr>
              <a:t>.</a:t>
            </a:r>
          </a:p>
          <a:p>
            <a:endParaRPr lang="en-US" dirty="0"/>
          </a:p>
        </p:txBody>
      </p:sp>
      <p:sp>
        <p:nvSpPr>
          <p:cNvPr id="4" name="Left Arrow 3">
            <a:hlinkClick r:id="" action="ppaction://hlinkshowjump?jump=previousslide">
              <a:snd r:embed="rId2" name="click.wav"/>
            </a:hlinkClick>
            <a:extLst>
              <a:ext uri="{FF2B5EF4-FFF2-40B4-BE49-F238E27FC236}">
                <a16:creationId xmlns:a16="http://schemas.microsoft.com/office/drawing/2014/main" id="{6A4497C3-EE5B-854B-A514-549CDE5906C6}"/>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 action="ppaction://hlinkshowjump?jump=nextslide">
              <a:snd r:embed="rId2" name="click.wav"/>
            </a:hlinkClick>
            <a:extLst>
              <a:ext uri="{FF2B5EF4-FFF2-40B4-BE49-F238E27FC236}">
                <a16:creationId xmlns:a16="http://schemas.microsoft.com/office/drawing/2014/main" id="{409438B5-F968-D54F-B40C-6364DBDCD8E8}"/>
              </a:ext>
            </a:extLst>
          </p:cNvPr>
          <p:cNvSpPr/>
          <p:nvPr/>
        </p:nvSpPr>
        <p:spPr>
          <a:xfrm>
            <a:off x="7941733" y="5879592"/>
            <a:ext cx="3675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Test Your Knowledge</a:t>
            </a:r>
          </a:p>
        </p:txBody>
      </p:sp>
      <p:sp>
        <p:nvSpPr>
          <p:cNvPr id="6" name="Right Arrow 5">
            <a:extLst>
              <a:ext uri="{FF2B5EF4-FFF2-40B4-BE49-F238E27FC236}">
                <a16:creationId xmlns:a16="http://schemas.microsoft.com/office/drawing/2014/main" id="{F8C51625-2829-2B4D-BAEC-FB54F85EE9ED}"/>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905531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B929-43F9-514C-B430-1C85B591E179}"/>
              </a:ext>
            </a:extLst>
          </p:cNvPr>
          <p:cNvSpPr>
            <a:spLocks noGrp="1"/>
          </p:cNvSpPr>
          <p:nvPr>
            <p:ph type="title"/>
          </p:nvPr>
        </p:nvSpPr>
        <p:spPr/>
        <p:txBody>
          <a:bodyPr>
            <a:normAutofit fontScale="90000"/>
          </a:bodyPr>
          <a:lstStyle/>
          <a:p>
            <a:r>
              <a:rPr lang="en-US" sz="4800" b="1" i="0" dirty="0">
                <a:solidFill>
                  <a:srgbClr val="0070C0"/>
                </a:solidFill>
                <a:effectLst/>
              </a:rPr>
              <a:t>Test Your Knowledge</a:t>
            </a:r>
            <a:br>
              <a:rPr lang="en-US" sz="4800" b="1" i="0" dirty="0">
                <a:solidFill>
                  <a:srgbClr val="0070C0"/>
                </a:solidFill>
                <a:effectLst/>
              </a:rPr>
            </a:br>
            <a:r>
              <a:rPr lang="en-US" sz="4800" b="1" i="0" dirty="0">
                <a:solidFill>
                  <a:srgbClr val="0070C0"/>
                </a:solidFill>
                <a:effectLst/>
              </a:rPr>
              <a:t>Question #1</a:t>
            </a:r>
            <a:br>
              <a:rPr lang="en-US" b="1" i="0" dirty="0">
                <a:solidFill>
                  <a:srgbClr val="000000"/>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91D39472-4A2F-3744-A9D1-CE9A0155C0EC}"/>
              </a:ext>
            </a:extLst>
          </p:cNvPr>
          <p:cNvSpPr>
            <a:spLocks noGrp="1"/>
          </p:cNvSpPr>
          <p:nvPr>
            <p:ph idx="1"/>
          </p:nvPr>
        </p:nvSpPr>
        <p:spPr>
          <a:xfrm>
            <a:off x="1133145" y="2130533"/>
            <a:ext cx="10178322" cy="4345082"/>
          </a:xfrm>
        </p:spPr>
        <p:txBody>
          <a:bodyPr/>
          <a:lstStyle/>
          <a:p>
            <a:pPr marL="0" indent="0" algn="l" fontAlgn="base">
              <a:buNone/>
            </a:pPr>
            <a:r>
              <a:rPr lang="en-US" b="1" i="0" dirty="0">
                <a:solidFill>
                  <a:srgbClr val="000000"/>
                </a:solidFill>
                <a:effectLst/>
                <a:latin typeface="Arial" panose="020B0604020202020204" pitchFamily="34" charset="0"/>
                <a:cs typeface="Arial" panose="020B0604020202020204" pitchFamily="34" charset="0"/>
              </a:rPr>
              <a:t>1. Copying and pasting from the Internet can be done without citing the Internet page, because everything on the Internet is common knowledge and can be used without citation.</a:t>
            </a:r>
          </a:p>
          <a:p>
            <a:pPr marL="0" indent="0">
              <a:buNone/>
            </a:pPr>
            <a:endParaRPr lang="en-US" dirty="0"/>
          </a:p>
          <a:p>
            <a:pPr marL="0" indent="0">
              <a:buNone/>
            </a:pPr>
            <a:endParaRPr lang="en-US" dirty="0"/>
          </a:p>
        </p:txBody>
      </p:sp>
      <p:pic>
        <p:nvPicPr>
          <p:cNvPr id="17" name="Picture 16">
            <a:hlinkClick r:id="rId2" action="ppaction://hlinksldjump">
              <a:snd r:embed="rId3" name="applause.wav"/>
            </a:hlinkClick>
            <a:extLst>
              <a:ext uri="{FF2B5EF4-FFF2-40B4-BE49-F238E27FC236}">
                <a16:creationId xmlns:a16="http://schemas.microsoft.com/office/drawing/2014/main" id="{4845C6A6-FB22-0E4B-8D2A-FD40455D3D4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1789" y="3613609"/>
            <a:ext cx="2219718" cy="2219718"/>
          </a:xfrm>
          <a:prstGeom prst="rect">
            <a:avLst/>
          </a:prstGeom>
        </p:spPr>
      </p:pic>
      <p:pic>
        <p:nvPicPr>
          <p:cNvPr id="19" name="Picture 18">
            <a:hlinkClick r:id="" action="ppaction://hlinkshowjump?jump=nextslide">
              <a:snd r:embed="rId6" name="explode.wav"/>
            </a:hlinkClick>
            <a:extLst>
              <a:ext uri="{FF2B5EF4-FFF2-40B4-BE49-F238E27FC236}">
                <a16:creationId xmlns:a16="http://schemas.microsoft.com/office/drawing/2014/main" id="{C8BAC791-2276-7F44-A1B7-23D3A1790DD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910493" y="3677688"/>
            <a:ext cx="2219718" cy="2219718"/>
          </a:xfrm>
          <a:prstGeom prst="rect">
            <a:avLst/>
          </a:prstGeom>
        </p:spPr>
      </p:pic>
      <p:sp>
        <p:nvSpPr>
          <p:cNvPr id="21" name="TextBox 20">
            <a:extLst>
              <a:ext uri="{FF2B5EF4-FFF2-40B4-BE49-F238E27FC236}">
                <a16:creationId xmlns:a16="http://schemas.microsoft.com/office/drawing/2014/main" id="{3AE17B88-07E2-054B-ACE7-52FF085F17C1}"/>
              </a:ext>
            </a:extLst>
          </p:cNvPr>
          <p:cNvSpPr txBox="1"/>
          <p:nvPr/>
        </p:nvSpPr>
        <p:spPr>
          <a:xfrm>
            <a:off x="3063165" y="4675033"/>
            <a:ext cx="2219718" cy="461665"/>
          </a:xfrm>
          <a:prstGeom prst="rect">
            <a:avLst/>
          </a:prstGeom>
          <a:noFill/>
        </p:spPr>
        <p:txBody>
          <a:bodyPr wrap="square" rtlCol="0">
            <a:spAutoFit/>
          </a:bodyPr>
          <a:lstStyle/>
          <a:p>
            <a:pPr algn="ctr"/>
            <a:r>
              <a:rPr lang="en-US" sz="2400" dirty="0">
                <a:latin typeface="+mj-lt"/>
              </a:rPr>
              <a:t>TRUE</a:t>
            </a:r>
          </a:p>
        </p:txBody>
      </p:sp>
      <p:sp>
        <p:nvSpPr>
          <p:cNvPr id="22" name="TextBox 21">
            <a:extLst>
              <a:ext uri="{FF2B5EF4-FFF2-40B4-BE49-F238E27FC236}">
                <a16:creationId xmlns:a16="http://schemas.microsoft.com/office/drawing/2014/main" id="{173390FC-AB4B-AA49-8ECC-B0BFC8D73504}"/>
              </a:ext>
            </a:extLst>
          </p:cNvPr>
          <p:cNvSpPr txBox="1"/>
          <p:nvPr/>
        </p:nvSpPr>
        <p:spPr>
          <a:xfrm>
            <a:off x="7270352" y="4325882"/>
            <a:ext cx="1552310" cy="461665"/>
          </a:xfrm>
          <a:prstGeom prst="rect">
            <a:avLst/>
          </a:prstGeom>
          <a:noFill/>
        </p:spPr>
        <p:txBody>
          <a:bodyPr wrap="square" rtlCol="0">
            <a:spAutoFit/>
          </a:bodyPr>
          <a:lstStyle/>
          <a:p>
            <a:pPr algn="ctr"/>
            <a:r>
              <a:rPr lang="en-US" sz="2400" dirty="0">
                <a:latin typeface="+mj-lt"/>
              </a:rPr>
              <a:t>FALSE</a:t>
            </a:r>
          </a:p>
        </p:txBody>
      </p:sp>
      <p:sp>
        <p:nvSpPr>
          <p:cNvPr id="23" name="Rectangle 22">
            <a:hlinkClick r:id="" action="ppaction://hlinkshowjump?jump=nextslide">
              <a:snd r:embed="rId3" name="applause.wav"/>
            </a:hlinkClick>
            <a:extLst>
              <a:ext uri="{FF2B5EF4-FFF2-40B4-BE49-F238E27FC236}">
                <a16:creationId xmlns:a16="http://schemas.microsoft.com/office/drawing/2014/main" id="{5C50C555-3889-4448-8DE3-ADA10103B861}"/>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24" name="Left Arrow 23">
            <a:hlinkClick r:id="" action="ppaction://hlinkshowjump?jump=previousslide">
              <a:snd r:embed="rId9" name="click.wav"/>
            </a:hlinkClick>
            <a:extLst>
              <a:ext uri="{FF2B5EF4-FFF2-40B4-BE49-F238E27FC236}">
                <a16:creationId xmlns:a16="http://schemas.microsoft.com/office/drawing/2014/main" id="{7A2A12D9-EEBC-9549-9682-05CC5BE02CE4}"/>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9919567F-2534-4E40-81DD-2206AA329A5D}"/>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493364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normAutofit/>
          </a:bodyPr>
          <a:lstStyle/>
          <a:p>
            <a:r>
              <a:rPr lang="en-US" sz="4800" dirty="0">
                <a:solidFill>
                  <a:srgbClr val="0070C0"/>
                </a:solidFill>
              </a:rPr>
              <a:t>True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Source Sans Pro" panose="020B0503030403020204" pitchFamily="34" charset="0"/>
              </a:rPr>
              <a:t>The correct answer is False. </a:t>
            </a:r>
          </a:p>
          <a:p>
            <a:pPr marL="0" indent="0" algn="l" fontAlgn="base">
              <a:buNone/>
            </a:pPr>
            <a:endParaRPr lang="en-US" b="0" i="0" dirty="0">
              <a:solidFill>
                <a:srgbClr val="000000"/>
              </a:solidFill>
              <a:effectLst/>
              <a:latin typeface="Source Sans Pro" panose="020B0503030403020204" pitchFamily="34" charset="0"/>
            </a:endParaRPr>
          </a:p>
          <a:p>
            <a:pPr algn="l" fontAlgn="base"/>
            <a:r>
              <a:rPr lang="en-US" b="0" i="0" dirty="0">
                <a:solidFill>
                  <a:srgbClr val="000000"/>
                </a:solidFill>
                <a:effectLst/>
                <a:latin typeface="Source Sans Pro" panose="020B0503030403020204" pitchFamily="34" charset="0"/>
              </a:rPr>
              <a:t>Web pages and other Internet sources are created by an author or authors, which means that if you use something from the Internet, you have to cite it.</a:t>
            </a:r>
            <a:endParaRPr lang="en-US" dirty="0">
              <a:solidFill>
                <a:srgbClr val="000000"/>
              </a:solidFill>
              <a:latin typeface="Source Sans Pro" panose="020B0503030403020204" pitchFamily="34" charset="0"/>
            </a:endParaRPr>
          </a:p>
          <a:p>
            <a:pPr algn="l" fontAlgn="base"/>
            <a:endParaRPr lang="en-US" b="0" i="0" dirty="0">
              <a:solidFill>
                <a:srgbClr val="000000"/>
              </a:solidFill>
              <a:effectLst/>
              <a:latin typeface="Source Sans Pro" panose="020B0503030403020204" pitchFamily="34" charset="0"/>
            </a:endParaRPr>
          </a:p>
          <a:p>
            <a:pPr algn="l" fontAlgn="base"/>
            <a:r>
              <a:rPr lang="en-US" dirty="0">
                <a:solidFill>
                  <a:srgbClr val="000000"/>
                </a:solidFill>
                <a:latin typeface="Source Sans Pro" panose="020B0503030403020204" pitchFamily="34" charset="0"/>
              </a:rPr>
              <a:t>For citation examples of Internet or Web Sources including entire websites, web pages, and other online content, visit the following link: </a:t>
            </a:r>
          </a:p>
          <a:p>
            <a:pPr lvl="1" fontAlgn="base"/>
            <a:r>
              <a:rPr lang="en-US" b="1" i="0" dirty="0">
                <a:solidFill>
                  <a:srgbClr val="8E6F3E"/>
                </a:solidFill>
                <a:effectLst/>
                <a:latin typeface="acumin-pro-condensed"/>
                <a:hlinkClick r:id="rId2"/>
              </a:rPr>
              <a:t>MLA Works Cited: Electronic Sources (Web Publications)</a:t>
            </a:r>
            <a:endParaRPr lang="en-US" b="1" i="0" dirty="0">
              <a:solidFill>
                <a:srgbClr val="8E6F3E"/>
              </a:solidFill>
              <a:effectLst/>
              <a:latin typeface="acumin-pro-condensed"/>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382385"/>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6" name="click.wav"/>
            </a:hlinkClick>
            <a:extLst>
              <a:ext uri="{FF2B5EF4-FFF2-40B4-BE49-F238E27FC236}">
                <a16:creationId xmlns:a16="http://schemas.microsoft.com/office/drawing/2014/main" id="{14DC08B4-BA88-7C4F-B57A-BFCC07381A48}"/>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CE0C5F32-ACDE-444A-835E-336FB561B9FE}"/>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411922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Source Sans Pro" panose="020B0503030403020204" pitchFamily="34" charset="0"/>
              </a:rPr>
              <a:t>CORRECT</a:t>
            </a:r>
          </a:p>
          <a:p>
            <a:pPr marL="0" indent="0" algn="l" fontAlgn="base">
              <a:buNone/>
            </a:pPr>
            <a:endParaRPr lang="en-US" b="0" i="0" dirty="0">
              <a:solidFill>
                <a:srgbClr val="000000"/>
              </a:solidFill>
              <a:effectLst/>
              <a:latin typeface="Source Sans Pro" panose="020B0503030403020204" pitchFamily="34" charset="0"/>
            </a:endParaRPr>
          </a:p>
          <a:p>
            <a:pPr algn="l" fontAlgn="base"/>
            <a:r>
              <a:rPr lang="en-US" b="0" i="0" dirty="0">
                <a:solidFill>
                  <a:srgbClr val="000000"/>
                </a:solidFill>
                <a:effectLst/>
                <a:latin typeface="Source Sans Pro" panose="020B0503030403020204" pitchFamily="34" charset="0"/>
              </a:rPr>
              <a:t>Web pages and other Internet sources are created by an author or authors, which means that if you use something from the Internet, you have to cite it.</a:t>
            </a:r>
            <a:endParaRPr lang="en-US" dirty="0">
              <a:solidFill>
                <a:srgbClr val="000000"/>
              </a:solidFill>
              <a:latin typeface="Source Sans Pro" panose="020B0503030403020204" pitchFamily="34" charset="0"/>
            </a:endParaRPr>
          </a:p>
          <a:p>
            <a:pPr algn="l" fontAlgn="base"/>
            <a:endParaRPr lang="en-US" b="0" i="0" dirty="0">
              <a:solidFill>
                <a:srgbClr val="000000"/>
              </a:solidFill>
              <a:effectLst/>
              <a:latin typeface="Source Sans Pro" panose="020B0503030403020204" pitchFamily="34" charset="0"/>
            </a:endParaRPr>
          </a:p>
          <a:p>
            <a:pPr algn="l" fontAlgn="base"/>
            <a:r>
              <a:rPr lang="en-US" dirty="0">
                <a:solidFill>
                  <a:srgbClr val="000000"/>
                </a:solidFill>
                <a:latin typeface="Source Sans Pro" panose="020B0503030403020204" pitchFamily="34" charset="0"/>
              </a:rPr>
              <a:t>For citation examples of Internet or Web Sources including entire websites, web pages, and other online content, visit the following link: </a:t>
            </a:r>
          </a:p>
          <a:p>
            <a:pPr lvl="1" fontAlgn="base"/>
            <a:r>
              <a:rPr lang="en-US" b="1" i="0" dirty="0">
                <a:solidFill>
                  <a:srgbClr val="8E6F3E"/>
                </a:solidFill>
                <a:effectLst/>
                <a:latin typeface="acumin-pro-condensed"/>
                <a:hlinkClick r:id="rId2"/>
              </a:rPr>
              <a:t>MLA Works Cited: Electronic Sources (Web Publications)</a:t>
            </a:r>
            <a:endParaRPr lang="en-US" b="1" i="0" dirty="0">
              <a:solidFill>
                <a:srgbClr val="8E6F3E"/>
              </a:solidFill>
              <a:effectLst/>
              <a:latin typeface="acumin-pro-condensed"/>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#2 </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C56D5CE3-4F84-1F49-A422-4261A01F87F9}"/>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F190820C-C48C-794E-8989-4ED3C2254C11}"/>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015171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9009-4EF5-0442-9614-97C45A51E00E}"/>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#2</a:t>
            </a:r>
          </a:p>
        </p:txBody>
      </p:sp>
      <p:sp>
        <p:nvSpPr>
          <p:cNvPr id="6" name="Content Placeholder 5">
            <a:extLst>
              <a:ext uri="{FF2B5EF4-FFF2-40B4-BE49-F238E27FC236}">
                <a16:creationId xmlns:a16="http://schemas.microsoft.com/office/drawing/2014/main" id="{1DFB1E2B-CD4E-A74B-9870-4407FD8478CF}"/>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2. You don’t have to use quotation marks when you quote an author as long as you cite the author’s name at the end of the paragraph.</a:t>
            </a:r>
            <a:endParaRPr lang="en-US" dirty="0"/>
          </a:p>
        </p:txBody>
      </p:sp>
      <p:pic>
        <p:nvPicPr>
          <p:cNvPr id="7" name="Picture 6">
            <a:hlinkClick r:id="" action="ppaction://hlinkshowjump?jump=nextslide">
              <a:snd r:embed="rId2" name="bomb.wav"/>
            </a:hlinkClick>
            <a:extLst>
              <a:ext uri="{FF2B5EF4-FFF2-40B4-BE49-F238E27FC236}">
                <a16:creationId xmlns:a16="http://schemas.microsoft.com/office/drawing/2014/main" id="{1F39FB31-342B-6245-9491-5D7726A50A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82076" y="3240360"/>
            <a:ext cx="2219718" cy="2219718"/>
          </a:xfrm>
          <a:prstGeom prst="rect">
            <a:avLst/>
          </a:prstGeom>
        </p:spPr>
      </p:pic>
      <p:pic>
        <p:nvPicPr>
          <p:cNvPr id="8" name="Picture 7">
            <a:hlinkClick r:id="rId5" action="ppaction://hlinksldjump">
              <a:snd r:embed="rId6" name="applause.wav"/>
            </a:hlinkClick>
            <a:extLst>
              <a:ext uri="{FF2B5EF4-FFF2-40B4-BE49-F238E27FC236}">
                <a16:creationId xmlns:a16="http://schemas.microsoft.com/office/drawing/2014/main" id="{02658D65-FAC5-3849-A302-FD3C39E4D86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0073" y="3240360"/>
            <a:ext cx="2219718" cy="2219718"/>
          </a:xfrm>
          <a:prstGeom prst="rect">
            <a:avLst/>
          </a:prstGeom>
        </p:spPr>
      </p:pic>
      <p:sp>
        <p:nvSpPr>
          <p:cNvPr id="11" name="TextBox 10">
            <a:extLst>
              <a:ext uri="{FF2B5EF4-FFF2-40B4-BE49-F238E27FC236}">
                <a16:creationId xmlns:a16="http://schemas.microsoft.com/office/drawing/2014/main" id="{7CBCF0C0-C52D-0F4D-979F-9E847C9611D2}"/>
              </a:ext>
            </a:extLst>
          </p:cNvPr>
          <p:cNvSpPr txBox="1"/>
          <p:nvPr/>
        </p:nvSpPr>
        <p:spPr>
          <a:xfrm>
            <a:off x="2726268" y="4350219"/>
            <a:ext cx="2495660" cy="369332"/>
          </a:xfrm>
          <a:prstGeom prst="rect">
            <a:avLst/>
          </a:prstGeom>
          <a:noFill/>
        </p:spPr>
        <p:txBody>
          <a:bodyPr wrap="square">
            <a:spAutoFit/>
          </a:bodyPr>
          <a:lstStyle/>
          <a:p>
            <a:pPr algn="ctr"/>
            <a:r>
              <a:rPr lang="en-US" sz="1800" dirty="0">
                <a:latin typeface="+mj-lt"/>
              </a:rPr>
              <a:t>TRUE</a:t>
            </a:r>
          </a:p>
        </p:txBody>
      </p:sp>
      <p:sp>
        <p:nvSpPr>
          <p:cNvPr id="13" name="TextBox 12">
            <a:extLst>
              <a:ext uri="{FF2B5EF4-FFF2-40B4-BE49-F238E27FC236}">
                <a16:creationId xmlns:a16="http://schemas.microsoft.com/office/drawing/2014/main" id="{1CE82FFA-539F-374E-A781-E3F9B1961245}"/>
              </a:ext>
            </a:extLst>
          </p:cNvPr>
          <p:cNvSpPr txBox="1"/>
          <p:nvPr/>
        </p:nvSpPr>
        <p:spPr>
          <a:xfrm>
            <a:off x="5001794" y="4071956"/>
            <a:ext cx="6096000" cy="369332"/>
          </a:xfrm>
          <a:prstGeom prst="rect">
            <a:avLst/>
          </a:prstGeom>
          <a:noFill/>
        </p:spPr>
        <p:txBody>
          <a:bodyPr wrap="square">
            <a:spAutoFit/>
          </a:bodyPr>
          <a:lstStyle/>
          <a:p>
            <a:pPr algn="ctr"/>
            <a:r>
              <a:rPr lang="en-US" sz="1800" dirty="0">
                <a:latin typeface="+mj-lt"/>
              </a:rPr>
              <a:t>FALSE</a:t>
            </a:r>
          </a:p>
        </p:txBody>
      </p:sp>
      <p:sp>
        <p:nvSpPr>
          <p:cNvPr id="14" name="Rectangle 13">
            <a:hlinkClick r:id="" action="ppaction://hlinkshowjump?jump=nextslide">
              <a:snd r:embed="rId2" name="bomb.wav"/>
            </a:hlinkClick>
            <a:extLst>
              <a:ext uri="{FF2B5EF4-FFF2-40B4-BE49-F238E27FC236}">
                <a16:creationId xmlns:a16="http://schemas.microsoft.com/office/drawing/2014/main" id="{93F80417-A61A-0B45-A80C-F49FD64F82CE}"/>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5" name="Left Arrow 14">
            <a:hlinkClick r:id="" action="ppaction://hlinkshowjump?jump=previousslide">
              <a:snd r:embed="rId9" name="click.wav"/>
            </a:hlinkClick>
            <a:extLst>
              <a:ext uri="{FF2B5EF4-FFF2-40B4-BE49-F238E27FC236}">
                <a16:creationId xmlns:a16="http://schemas.microsoft.com/office/drawing/2014/main" id="{B726E36C-F0DF-F649-88E4-1E8FAA69F434}"/>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50F8C38F-863E-6A43-8A7A-84F2201545A9}"/>
              </a:ext>
            </a:extLst>
          </p:cNvPr>
          <p:cNvSpPr>
            <a:spLocks noChangeAspect="1"/>
          </p:cNvSpPr>
          <p:nvPr/>
        </p:nvSpPr>
        <p:spPr>
          <a:xfrm>
            <a:off x="10429299"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222108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True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Source Sans Pro" panose="020B0503030403020204" pitchFamily="34" charset="0"/>
              </a:rPr>
              <a:t>The correct answer is False</a:t>
            </a:r>
          </a:p>
          <a:p>
            <a:pPr algn="l" fontAlgn="base"/>
            <a:r>
              <a:rPr lang="en-US" b="0" i="0" dirty="0">
                <a:solidFill>
                  <a:srgbClr val="000000"/>
                </a:solidFill>
                <a:effectLst/>
                <a:latin typeface="Source Sans Pro" panose="020B0503030403020204" pitchFamily="34" charset="0"/>
              </a:rPr>
              <a:t>Whenever you quote someone else's words you have to designate what they say by using quotation marks to show that you've borrowed it and to set it apart from your own writing.</a:t>
            </a:r>
          </a:p>
          <a:p>
            <a:pPr algn="l" fontAlgn="base"/>
            <a:endParaRPr lang="en-US" b="0" i="0" dirty="0">
              <a:solidFill>
                <a:srgbClr val="000000"/>
              </a:solidFill>
              <a:effectLst/>
              <a:latin typeface="Source Sans Pro" panose="020B0503030403020204" pitchFamily="34" charset="0"/>
            </a:endParaRPr>
          </a:p>
          <a:p>
            <a:pPr algn="l" fontAlgn="base"/>
            <a:r>
              <a:rPr lang="en-US" dirty="0">
                <a:solidFill>
                  <a:srgbClr val="000000"/>
                </a:solidFill>
                <a:latin typeface="Source Sans Pro" panose="020B0503030403020204" pitchFamily="34" charset="0"/>
              </a:rPr>
              <a:t>For more information on using quotes correctly, visit the following link: </a:t>
            </a:r>
          </a:p>
          <a:p>
            <a:pPr lvl="1" fontAlgn="base"/>
            <a:r>
              <a:rPr lang="en-US" b="0" i="0" dirty="0">
                <a:solidFill>
                  <a:srgbClr val="000000"/>
                </a:solidFill>
                <a:effectLst/>
                <a:latin typeface="Source Sans Pro" panose="020B0503030403020204" pitchFamily="34" charset="0"/>
                <a:hlinkClick r:id="rId2"/>
              </a:rPr>
              <a:t>MLA Formatting: Quotations</a:t>
            </a:r>
            <a:endParaRPr lang="en-US" b="0" i="0" dirty="0">
              <a:solidFill>
                <a:srgbClr val="000000"/>
              </a:solidFill>
              <a:effectLst/>
              <a:latin typeface="Source Sans Pro" panose="020B0503030403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214051"/>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pic>
        <p:nvPicPr>
          <p:cNvPr id="13" name="Graphic 12" descr="Closed quotation mark">
            <a:extLst>
              <a:ext uri="{FF2B5EF4-FFF2-40B4-BE49-F238E27FC236}">
                <a16:creationId xmlns:a16="http://schemas.microsoft.com/office/drawing/2014/main" id="{5B3B305D-E06A-2C44-A8DE-EEEEB7A53E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6667" y="3457988"/>
            <a:ext cx="914400" cy="914400"/>
          </a:xfrm>
          <a:prstGeom prst="rect">
            <a:avLst/>
          </a:prstGeom>
        </p:spPr>
      </p:pic>
      <p:pic>
        <p:nvPicPr>
          <p:cNvPr id="15" name="Graphic 14" descr="Open quotation mark">
            <a:extLst>
              <a:ext uri="{FF2B5EF4-FFF2-40B4-BE49-F238E27FC236}">
                <a16:creationId xmlns:a16="http://schemas.microsoft.com/office/drawing/2014/main" id="{F764AB94-D278-7147-8C67-B0DD04BA6B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4868" y="4382122"/>
            <a:ext cx="914400" cy="914400"/>
          </a:xfrm>
          <a:prstGeom prst="rect">
            <a:avLst/>
          </a:prstGeom>
        </p:spPr>
      </p:pic>
      <p:sp>
        <p:nvSpPr>
          <p:cNvPr id="16" name="Left Arrow 15">
            <a:hlinkClick r:id="" action="ppaction://hlinkshowjump?jump=previousslide">
              <a:snd r:embed="rId10" name="click.wav"/>
            </a:hlinkClick>
            <a:extLst>
              <a:ext uri="{FF2B5EF4-FFF2-40B4-BE49-F238E27FC236}">
                <a16:creationId xmlns:a16="http://schemas.microsoft.com/office/drawing/2014/main" id="{C71EC306-75A0-8141-9139-295F7C00F1F6}"/>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9D47E528-8651-294F-9331-3198917B5997}"/>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837654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 </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Whenever you quote someone else's words you have to designate what they say by using quotation marks to show that you've borrowed it and to set it apart from your own writing.</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more information on using quotes correctly, visit the following link: </a:t>
            </a:r>
          </a:p>
          <a:p>
            <a:pPr lvl="1" fontAlgn="base"/>
            <a:r>
              <a:rPr lang="en-US" sz="2000" b="0" i="0" dirty="0">
                <a:solidFill>
                  <a:srgbClr val="000000"/>
                </a:solidFill>
                <a:effectLst/>
                <a:latin typeface="Arial" panose="020B0604020202020204" pitchFamily="34" charset="0"/>
                <a:cs typeface="Arial" panose="020B0604020202020204" pitchFamily="34" charset="0"/>
                <a:hlinkClick r:id="rId2"/>
              </a:rPr>
              <a:t>MLA Formatting: Quotations</a:t>
            </a:r>
            <a:endParaRPr lang="en-US" sz="2000" b="0" i="0" dirty="0">
              <a:solidFill>
                <a:srgbClr val="000000"/>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#3 </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ED4945F1-B53B-1348-9E99-2FE6628AD002}"/>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AAC28B92-2D56-7F48-8A5C-A2936D2E5493}"/>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073009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1C28-19CE-7049-9E3D-574DB00B78D7}"/>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#3</a:t>
            </a:r>
          </a:p>
        </p:txBody>
      </p:sp>
      <p:sp>
        <p:nvSpPr>
          <p:cNvPr id="3" name="Content Placeholder 2">
            <a:extLst>
              <a:ext uri="{FF2B5EF4-FFF2-40B4-BE49-F238E27FC236}">
                <a16:creationId xmlns:a16="http://schemas.microsoft.com/office/drawing/2014/main" id="{65D5C261-0861-524F-8E48-D9AE8E3A7984}"/>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3. When you summarize a block of text from another work, citing the source at the end of your paper is sufficient.</a:t>
            </a:r>
            <a:endParaRPr lang="en-US" dirty="0"/>
          </a:p>
        </p:txBody>
      </p:sp>
      <p:pic>
        <p:nvPicPr>
          <p:cNvPr id="4" name="Picture 3">
            <a:hlinkClick r:id="" action="ppaction://hlinkshowjump?jump=nextslide">
              <a:snd r:embed="rId2" name="bomb.wav"/>
            </a:hlinkClick>
            <a:extLst>
              <a:ext uri="{FF2B5EF4-FFF2-40B4-BE49-F238E27FC236}">
                <a16:creationId xmlns:a16="http://schemas.microsoft.com/office/drawing/2014/main" id="{55E6D64C-3D4F-2A43-BF89-D2EEACA09F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97409" y="3274227"/>
            <a:ext cx="2219718" cy="2219718"/>
          </a:xfrm>
          <a:prstGeom prst="rect">
            <a:avLst/>
          </a:prstGeom>
        </p:spPr>
      </p:pic>
      <p:pic>
        <p:nvPicPr>
          <p:cNvPr id="5" name="Picture 4">
            <a:hlinkClick r:id="rId5" action="ppaction://hlinksldjump">
              <a:snd r:embed="rId6" name="applause.wav"/>
            </a:hlinkClick>
            <a:extLst>
              <a:ext uri="{FF2B5EF4-FFF2-40B4-BE49-F238E27FC236}">
                <a16:creationId xmlns:a16="http://schemas.microsoft.com/office/drawing/2014/main" id="{3E8123A3-9DE1-B340-9656-601827D348C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063704" y="3274227"/>
            <a:ext cx="2219718" cy="2219718"/>
          </a:xfrm>
          <a:prstGeom prst="rect">
            <a:avLst/>
          </a:prstGeom>
        </p:spPr>
      </p:pic>
      <p:sp>
        <p:nvSpPr>
          <p:cNvPr id="7" name="TextBox 6">
            <a:extLst>
              <a:ext uri="{FF2B5EF4-FFF2-40B4-BE49-F238E27FC236}">
                <a16:creationId xmlns:a16="http://schemas.microsoft.com/office/drawing/2014/main" id="{6658CC5E-C8A3-C04F-AF92-95BC042E6A28}"/>
              </a:ext>
            </a:extLst>
          </p:cNvPr>
          <p:cNvSpPr txBox="1"/>
          <p:nvPr/>
        </p:nvSpPr>
        <p:spPr>
          <a:xfrm>
            <a:off x="5125563" y="405471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F773958D-BC71-104E-8329-DF502AD082BA}"/>
              </a:ext>
            </a:extLst>
          </p:cNvPr>
          <p:cNvSpPr txBox="1"/>
          <p:nvPr/>
        </p:nvSpPr>
        <p:spPr>
          <a:xfrm>
            <a:off x="863486" y="4384086"/>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bomb.wav"/>
            </a:hlinkClick>
            <a:extLst>
              <a:ext uri="{FF2B5EF4-FFF2-40B4-BE49-F238E27FC236}">
                <a16:creationId xmlns:a16="http://schemas.microsoft.com/office/drawing/2014/main" id="{CFB59847-9842-3A44-9F88-A0C5D8555199}"/>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733378E9-4E4D-D84B-B414-93C2872FF066}"/>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929B37ED-8945-5646-AEE1-E3FB8D77CED0}"/>
              </a:ext>
            </a:extLst>
          </p:cNvPr>
          <p:cNvSpPr>
            <a:spLocks noChangeAspect="1"/>
          </p:cNvSpPr>
          <p:nvPr/>
        </p:nvSpPr>
        <p:spPr>
          <a:xfrm>
            <a:off x="10615565" y="6025991"/>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41750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9B09-577E-8C4D-8B85-4CE3979FC36B}"/>
              </a:ext>
            </a:extLst>
          </p:cNvPr>
          <p:cNvSpPr>
            <a:spLocks noGrp="1"/>
          </p:cNvSpPr>
          <p:nvPr>
            <p:ph type="title"/>
          </p:nvPr>
        </p:nvSpPr>
        <p:spPr/>
        <p:txBody>
          <a:bodyPr>
            <a:normAutofit/>
          </a:bodyPr>
          <a:lstStyle/>
          <a:p>
            <a:r>
              <a:rPr lang="en-US" sz="4800" dirty="0">
                <a:solidFill>
                  <a:srgbClr val="0070C0"/>
                </a:solidFill>
              </a:rPr>
              <a:t>In-text citations</a:t>
            </a:r>
          </a:p>
        </p:txBody>
      </p:sp>
      <p:sp>
        <p:nvSpPr>
          <p:cNvPr id="3" name="Content Placeholder 2">
            <a:extLst>
              <a:ext uri="{FF2B5EF4-FFF2-40B4-BE49-F238E27FC236}">
                <a16:creationId xmlns:a16="http://schemas.microsoft.com/office/drawing/2014/main" id="{E993BE25-8D59-BB4F-841C-A3926EB95267}"/>
              </a:ext>
            </a:extLst>
          </p:cNvPr>
          <p:cNvSpPr>
            <a:spLocks noGrp="1"/>
          </p:cNvSpPr>
          <p:nvPr>
            <p:ph idx="1"/>
          </p:nvPr>
        </p:nvSpPr>
        <p:spPr>
          <a:xfrm>
            <a:off x="1251678" y="1198178"/>
            <a:ext cx="10178322" cy="4745421"/>
          </a:xfrm>
        </p:spPr>
        <p:txBody>
          <a:bodyPr>
            <a:noAutofit/>
          </a:bodyPr>
          <a:lstStyle/>
          <a:p>
            <a:pPr fontAlgn="base"/>
            <a:r>
              <a:rPr lang="en-US" sz="1600" b="0" i="0" dirty="0">
                <a:solidFill>
                  <a:srgbClr val="000000"/>
                </a:solidFill>
                <a:effectLst/>
                <a:latin typeface="Arial" panose="020B0604020202020204" pitchFamily="34" charset="0"/>
                <a:cs typeface="Arial" panose="020B0604020202020204" pitchFamily="34" charset="0"/>
              </a:rPr>
              <a:t>An </a:t>
            </a:r>
            <a:r>
              <a:rPr lang="en-US" sz="1600" b="1" i="0" dirty="0">
                <a:solidFill>
                  <a:srgbClr val="000000"/>
                </a:solidFill>
                <a:effectLst/>
                <a:latin typeface="Arial" panose="020B0604020202020204" pitchFamily="34" charset="0"/>
                <a:cs typeface="Arial" panose="020B0604020202020204" pitchFamily="34" charset="0"/>
              </a:rPr>
              <a:t>in-text citation </a:t>
            </a:r>
            <a:r>
              <a:rPr lang="en-US" sz="1600" b="0" i="0" dirty="0">
                <a:solidFill>
                  <a:srgbClr val="000000"/>
                </a:solidFill>
                <a:effectLst/>
                <a:latin typeface="Arial" panose="020B0604020202020204" pitchFamily="34" charset="0"/>
                <a:cs typeface="Arial" panose="020B0604020202020204" pitchFamily="34" charset="0"/>
              </a:rPr>
              <a:t>refers to the practice of giving credit to an author, singer, or speaker by citing their words/ideas </a:t>
            </a:r>
            <a:r>
              <a:rPr lang="en-US" sz="1600" b="0" i="0" u="sng" dirty="0">
                <a:solidFill>
                  <a:srgbClr val="000000"/>
                </a:solidFill>
                <a:effectLst/>
                <a:latin typeface="Arial" panose="020B0604020202020204" pitchFamily="34" charset="0"/>
                <a:cs typeface="Arial" panose="020B0604020202020204" pitchFamily="34" charset="0"/>
              </a:rPr>
              <a:t>within</a:t>
            </a:r>
            <a:r>
              <a:rPr lang="en-US" sz="1600" b="0" i="0" dirty="0">
                <a:solidFill>
                  <a:srgbClr val="000000"/>
                </a:solidFill>
                <a:effectLst/>
                <a:latin typeface="Arial" panose="020B0604020202020204" pitchFamily="34" charset="0"/>
                <a:cs typeface="Arial" panose="020B0604020202020204" pitchFamily="34" charset="0"/>
              </a:rPr>
              <a:t> </a:t>
            </a:r>
            <a:r>
              <a:rPr lang="en-US" sz="1600" b="0" i="0" u="sng" dirty="0">
                <a:solidFill>
                  <a:srgbClr val="000000"/>
                </a:solidFill>
                <a:effectLst/>
                <a:latin typeface="Arial" panose="020B0604020202020204" pitchFamily="34" charset="0"/>
                <a:cs typeface="Arial" panose="020B0604020202020204" pitchFamily="34" charset="0"/>
              </a:rPr>
              <a:t>the text of your paper</a:t>
            </a:r>
            <a:r>
              <a:rPr lang="en-US" sz="1600" b="0" i="0" dirty="0">
                <a:solidFill>
                  <a:srgbClr val="000000"/>
                </a:solidFill>
                <a:effectLst/>
                <a:latin typeface="Arial" panose="020B0604020202020204" pitchFamily="34" charset="0"/>
                <a:cs typeface="Arial" panose="020B0604020202020204" pitchFamily="34" charset="0"/>
              </a:rPr>
              <a:t>. This in-text citation is then referenced in a list at the end of the paper called a </a:t>
            </a:r>
            <a:r>
              <a:rPr lang="en-US" sz="1600" b="1" i="0" dirty="0">
                <a:solidFill>
                  <a:srgbClr val="000000"/>
                </a:solidFill>
                <a:effectLst/>
                <a:latin typeface="Arial" panose="020B0604020202020204" pitchFamily="34" charset="0"/>
                <a:cs typeface="Arial" panose="020B0604020202020204" pitchFamily="34" charset="0"/>
              </a:rPr>
              <a:t>Works Cited</a:t>
            </a:r>
            <a:r>
              <a:rPr lang="en-US" sz="1600" b="0" i="0" dirty="0">
                <a:solidFill>
                  <a:srgbClr val="000000"/>
                </a:solidFill>
                <a:effectLst/>
                <a:latin typeface="Arial" panose="020B0604020202020204" pitchFamily="34" charset="0"/>
                <a:cs typeface="Arial" panose="020B0604020202020204" pitchFamily="34" charset="0"/>
              </a:rPr>
              <a:t> page. </a:t>
            </a:r>
          </a:p>
          <a:p>
            <a:pPr algn="l" fontAlgn="base"/>
            <a:r>
              <a:rPr lang="en-US" sz="1600" b="1" i="0" dirty="0">
                <a:solidFill>
                  <a:srgbClr val="000000"/>
                </a:solidFill>
                <a:effectLst/>
                <a:latin typeface="Arial" panose="020B0604020202020204" pitchFamily="34" charset="0"/>
                <a:cs typeface="Arial" panose="020B0604020202020204" pitchFamily="34" charset="0"/>
              </a:rPr>
              <a:t>In-</a:t>
            </a:r>
            <a:r>
              <a:rPr lang="en-US" sz="1600" b="1" dirty="0">
                <a:solidFill>
                  <a:srgbClr val="000000"/>
                </a:solidFill>
                <a:latin typeface="Arial" panose="020B0604020202020204" pitchFamily="34" charset="0"/>
                <a:cs typeface="Arial" panose="020B0604020202020204" pitchFamily="34" charset="0"/>
              </a:rPr>
              <a:t>text </a:t>
            </a:r>
            <a:r>
              <a:rPr lang="en-US" sz="1600" b="1" i="0" dirty="0">
                <a:solidFill>
                  <a:srgbClr val="000000"/>
                </a:solidFill>
                <a:effectLst/>
                <a:latin typeface="Arial" panose="020B0604020202020204" pitchFamily="34" charset="0"/>
                <a:cs typeface="Arial" panose="020B0604020202020204" pitchFamily="34" charset="0"/>
              </a:rPr>
              <a:t>citations </a:t>
            </a:r>
            <a:r>
              <a:rPr lang="en-US" sz="1600" b="0" i="0" dirty="0">
                <a:solidFill>
                  <a:srgbClr val="000000"/>
                </a:solidFill>
                <a:effectLst/>
                <a:latin typeface="Arial" panose="020B0604020202020204" pitchFamily="34" charset="0"/>
                <a:cs typeface="Arial" panose="020B0604020202020204" pitchFamily="34" charset="0"/>
              </a:rPr>
              <a:t>are sometimes called parenthetical citations because they’re enclosed by parentheses. </a:t>
            </a:r>
            <a:r>
              <a:rPr lang="en-US" sz="1600" dirty="0">
                <a:solidFill>
                  <a:srgbClr val="000000"/>
                </a:solidFill>
                <a:latin typeface="Arial" panose="020B0604020202020204" pitchFamily="34" charset="0"/>
                <a:cs typeface="Arial" panose="020B0604020202020204" pitchFamily="34" charset="0"/>
              </a:rPr>
              <a:t>Y</a:t>
            </a:r>
            <a:r>
              <a:rPr lang="en-US" sz="1600" b="0" i="0" dirty="0">
                <a:solidFill>
                  <a:srgbClr val="000000"/>
                </a:solidFill>
                <a:effectLst/>
                <a:latin typeface="Arial" panose="020B0604020202020204" pitchFamily="34" charset="0"/>
                <a:cs typeface="Arial" panose="020B0604020202020204" pitchFamily="34" charset="0"/>
              </a:rPr>
              <a:t>ou may read an article where every other sentence seems to have something like </a:t>
            </a:r>
            <a:r>
              <a:rPr lang="en-US" sz="1600" b="1" i="0" dirty="0">
                <a:solidFill>
                  <a:srgbClr val="000000"/>
                </a:solidFill>
                <a:effectLst/>
                <a:latin typeface="Arial" panose="020B0604020202020204" pitchFamily="34" charset="0"/>
                <a:cs typeface="Arial" panose="020B0604020202020204" pitchFamily="34" charset="0"/>
              </a:rPr>
              <a:t>(Armstrong 11) </a:t>
            </a:r>
            <a:r>
              <a:rPr lang="en-US" sz="1600" b="0" i="0" dirty="0">
                <a:solidFill>
                  <a:srgbClr val="000000"/>
                </a:solidFill>
                <a:effectLst/>
                <a:latin typeface="Arial" panose="020B0604020202020204" pitchFamily="34" charset="0"/>
                <a:cs typeface="Arial" panose="020B0604020202020204" pitchFamily="34" charset="0"/>
              </a:rPr>
              <a:t>at the end.  The writer of the article is telling the reader the name of the person responsible for the information in the preceding sentence and on what page of the author's work this information is located. In this example of MLA style, the author is Armstrong and the page number is eleven. The reader will find the full title of the work on the </a:t>
            </a:r>
            <a:r>
              <a:rPr lang="en-US" sz="1600" b="1" i="0" dirty="0">
                <a:solidFill>
                  <a:srgbClr val="000000"/>
                </a:solidFill>
                <a:effectLst/>
                <a:latin typeface="Arial" panose="020B0604020202020204" pitchFamily="34" charset="0"/>
                <a:cs typeface="Arial" panose="020B0604020202020204" pitchFamily="34" charset="0"/>
              </a:rPr>
              <a:t>Works Cited</a:t>
            </a:r>
            <a:r>
              <a:rPr lang="en-US" sz="1600" b="0" i="0" dirty="0">
                <a:solidFill>
                  <a:srgbClr val="000000"/>
                </a:solidFill>
                <a:effectLst/>
                <a:latin typeface="Arial" panose="020B0604020202020204" pitchFamily="34" charset="0"/>
                <a:cs typeface="Arial" panose="020B0604020202020204" pitchFamily="34" charset="0"/>
              </a:rPr>
              <a:t> page if he or she wants to track down the original article, book, interview, song, etc. by Armstrong.</a:t>
            </a:r>
          </a:p>
          <a:p>
            <a:pPr marL="457200" lvl="1" indent="0" fontAlgn="base">
              <a:buNone/>
            </a:pPr>
            <a:r>
              <a:rPr lang="en-US" sz="1600" b="1" dirty="0">
                <a:solidFill>
                  <a:srgbClr val="000000"/>
                </a:solidFill>
                <a:latin typeface="Arial" panose="020B0604020202020204" pitchFamily="34" charset="0"/>
                <a:cs typeface="Arial" panose="020B0604020202020204" pitchFamily="34" charset="0"/>
              </a:rPr>
              <a:t>EXAMPLE:  All roads lead to Rome </a:t>
            </a:r>
            <a:r>
              <a:rPr lang="en-US" sz="1600" b="1" dirty="0">
                <a:solidFill>
                  <a:srgbClr val="000000"/>
                </a:solidFill>
                <a:highlight>
                  <a:srgbClr val="FFFF00"/>
                </a:highlight>
                <a:latin typeface="Arial" panose="020B0604020202020204" pitchFamily="34" charset="0"/>
                <a:cs typeface="Arial" panose="020B0604020202020204" pitchFamily="34" charset="0"/>
              </a:rPr>
              <a:t>(Armstrong 11).</a:t>
            </a:r>
            <a:endParaRPr lang="en-US" sz="1600" b="1" i="0" dirty="0">
              <a:solidFill>
                <a:srgbClr val="000000"/>
              </a:solidFill>
              <a:effectLst/>
              <a:highlight>
                <a:srgbClr val="FFFF00"/>
              </a:highlight>
              <a:latin typeface="Arial" panose="020B0604020202020204" pitchFamily="34" charset="0"/>
              <a:cs typeface="Arial" panose="020B0604020202020204" pitchFamily="34" charset="0"/>
            </a:endParaRPr>
          </a:p>
          <a:p>
            <a:pPr algn="l" fontAlgn="base"/>
            <a:r>
              <a:rPr lang="en-US" sz="1600" b="0" i="0" dirty="0">
                <a:solidFill>
                  <a:srgbClr val="000000"/>
                </a:solidFill>
                <a:effectLst/>
                <a:latin typeface="Arial" panose="020B0604020202020204" pitchFamily="34" charset="0"/>
                <a:cs typeface="Arial" panose="020B0604020202020204" pitchFamily="34" charset="0"/>
              </a:rPr>
              <a:t>Another way to formulate an </a:t>
            </a:r>
            <a:r>
              <a:rPr lang="en-US" sz="1600" b="1" i="0" dirty="0">
                <a:solidFill>
                  <a:srgbClr val="000000"/>
                </a:solidFill>
                <a:effectLst/>
                <a:latin typeface="Arial" panose="020B0604020202020204" pitchFamily="34" charset="0"/>
                <a:cs typeface="Arial" panose="020B0604020202020204" pitchFamily="34" charset="0"/>
              </a:rPr>
              <a:t>in-text citation </a:t>
            </a:r>
            <a:r>
              <a:rPr lang="en-US" sz="1600" b="0" i="0" dirty="0">
                <a:solidFill>
                  <a:srgbClr val="000000"/>
                </a:solidFill>
                <a:effectLst/>
                <a:latin typeface="Arial" panose="020B0604020202020204" pitchFamily="34" charset="0"/>
                <a:cs typeface="Arial" panose="020B0604020202020204" pitchFamily="34" charset="0"/>
              </a:rPr>
              <a:t>is to mention the name of the author in the sentence itself. In MLA style, the page number would be in the parenthesis at the end of the sentence without the name. </a:t>
            </a:r>
          </a:p>
          <a:p>
            <a:pPr marL="0" indent="0" algn="l" fontAlgn="base">
              <a:buNone/>
            </a:pPr>
            <a:r>
              <a:rPr lang="en-US" sz="1600" dirty="0">
                <a:solidFill>
                  <a:srgbClr val="000000"/>
                </a:solidFill>
                <a:latin typeface="Arial" panose="020B0604020202020204" pitchFamily="34" charset="0"/>
                <a:cs typeface="Arial" panose="020B0604020202020204" pitchFamily="34" charset="0"/>
              </a:rPr>
              <a:t>	</a:t>
            </a:r>
            <a:r>
              <a:rPr lang="en-US" sz="1600" b="1" dirty="0">
                <a:solidFill>
                  <a:srgbClr val="000000"/>
                </a:solidFill>
                <a:latin typeface="Arial" panose="020B0604020202020204" pitchFamily="34" charset="0"/>
                <a:cs typeface="Arial" panose="020B0604020202020204" pitchFamily="34" charset="0"/>
              </a:rPr>
              <a:t>EXAMPLE: </a:t>
            </a:r>
            <a:r>
              <a:rPr lang="en-US" sz="1600" b="1" i="0" dirty="0">
                <a:solidFill>
                  <a:srgbClr val="000000"/>
                </a:solidFill>
                <a:effectLst/>
                <a:latin typeface="Arial" panose="020B0604020202020204" pitchFamily="34" charset="0"/>
                <a:cs typeface="Arial" panose="020B0604020202020204" pitchFamily="34" charset="0"/>
              </a:rPr>
              <a:t>As </a:t>
            </a:r>
            <a:r>
              <a:rPr lang="en-US" sz="1600" b="1" i="0" dirty="0">
                <a:solidFill>
                  <a:srgbClr val="000000"/>
                </a:solidFill>
                <a:effectLst/>
                <a:highlight>
                  <a:srgbClr val="FFFF00"/>
                </a:highlight>
                <a:latin typeface="Arial" panose="020B0604020202020204" pitchFamily="34" charset="0"/>
                <a:cs typeface="Arial" panose="020B0604020202020204" pitchFamily="34" charset="0"/>
              </a:rPr>
              <a:t>Armstrong</a:t>
            </a:r>
            <a:r>
              <a:rPr lang="en-US" sz="1600" b="1" i="0" dirty="0">
                <a:solidFill>
                  <a:srgbClr val="000000"/>
                </a:solidFill>
                <a:effectLst/>
                <a:latin typeface="Arial" panose="020B0604020202020204" pitchFamily="34" charset="0"/>
                <a:cs typeface="Arial" panose="020B0604020202020204" pitchFamily="34" charset="0"/>
              </a:rPr>
              <a:t> explains, some school programs work better than others </a:t>
            </a:r>
            <a:r>
              <a:rPr lang="en-US" sz="1600" b="1" i="0" dirty="0">
                <a:solidFill>
                  <a:srgbClr val="000000"/>
                </a:solidFill>
                <a:effectLst/>
                <a:highlight>
                  <a:srgbClr val="FFFF00"/>
                </a:highlight>
                <a:latin typeface="Arial" panose="020B0604020202020204" pitchFamily="34" charset="0"/>
                <a:cs typeface="Arial" panose="020B0604020202020204" pitchFamily="34" charset="0"/>
              </a:rPr>
              <a:t>(11).</a:t>
            </a:r>
          </a:p>
          <a:p>
            <a:r>
              <a:rPr lang="en-US" sz="1600" dirty="0">
                <a:latin typeface="Arial" panose="020B0604020202020204" pitchFamily="34" charset="0"/>
                <a:cs typeface="Arial" panose="020B0604020202020204" pitchFamily="34" charset="0"/>
                <a:hlinkClick r:id="rId2"/>
              </a:rPr>
              <a:t>In-Text Citation Style Guide </a:t>
            </a:r>
            <a:endParaRPr lang="en-US" sz="1600" dirty="0">
              <a:latin typeface="Arial" panose="020B0604020202020204" pitchFamily="34" charset="0"/>
              <a:cs typeface="Arial" panose="020B0604020202020204" pitchFamily="34" charset="0"/>
            </a:endParaRPr>
          </a:p>
        </p:txBody>
      </p:sp>
      <p:sp>
        <p:nvSpPr>
          <p:cNvPr id="4" name="Rectangle 3">
            <a:hlinkClick r:id="" action="ppaction://hlinkshowjump?jump=nextslide">
              <a:snd r:embed="rId3" name="click.wav"/>
            </a:hlinkClick>
            <a:extLst>
              <a:ext uri="{FF2B5EF4-FFF2-40B4-BE49-F238E27FC236}">
                <a16:creationId xmlns:a16="http://schemas.microsoft.com/office/drawing/2014/main" id="{66CE92E5-88E3-E345-9982-FD86079D2AF2}"/>
              </a:ext>
            </a:extLst>
          </p:cNvPr>
          <p:cNvSpPr/>
          <p:nvPr/>
        </p:nvSpPr>
        <p:spPr>
          <a:xfrm>
            <a:off x="7877504" y="6036707"/>
            <a:ext cx="3552496"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Works Cited Page</a:t>
            </a:r>
          </a:p>
        </p:txBody>
      </p:sp>
      <p:sp>
        <p:nvSpPr>
          <p:cNvPr id="5" name="Left Arrow 4">
            <a:hlinkClick r:id="" action="ppaction://hlinkshowjump?jump=previousslide">
              <a:snd r:embed="rId3" name="click.wav"/>
            </a:hlinkClick>
            <a:extLst>
              <a:ext uri="{FF2B5EF4-FFF2-40B4-BE49-F238E27FC236}">
                <a16:creationId xmlns:a16="http://schemas.microsoft.com/office/drawing/2014/main" id="{ABDE3C7C-0E92-2D49-A72E-B875C2C393A0}"/>
              </a:ext>
            </a:extLst>
          </p:cNvPr>
          <p:cNvSpPr/>
          <p:nvPr/>
        </p:nvSpPr>
        <p:spPr>
          <a:xfrm>
            <a:off x="0" y="603670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Right Arrow 5">
            <a:extLst>
              <a:ext uri="{FF2B5EF4-FFF2-40B4-BE49-F238E27FC236}">
                <a16:creationId xmlns:a16="http://schemas.microsoft.com/office/drawing/2014/main" id="{E90CEF02-F95D-A142-BCB7-BF8DD37913F8}"/>
              </a:ext>
            </a:extLst>
          </p:cNvPr>
          <p:cNvSpPr>
            <a:spLocks noChangeAspect="1"/>
          </p:cNvSpPr>
          <p:nvPr/>
        </p:nvSpPr>
        <p:spPr>
          <a:xfrm>
            <a:off x="10615565" y="615736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777213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normAutofit/>
          </a:bodyPr>
          <a:lstStyle/>
          <a:p>
            <a:r>
              <a:rPr lang="en-US" sz="4800" dirty="0">
                <a:solidFill>
                  <a:srgbClr val="0070C0"/>
                </a:solidFill>
              </a:rPr>
              <a:t>True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marL="0" indent="0" algn="l" fontAlgn="base">
              <a:buNone/>
            </a:pPr>
            <a:endParaRPr lang="en-US" b="0" i="0" dirty="0">
              <a:solidFill>
                <a:srgbClr val="000000"/>
              </a:solidFill>
              <a:effectLst/>
              <a:latin typeface="Source Sans Pro" panose="020B0503030403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The correct answer is False.</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When you summarize a block of text, you have to cite the source within your paper.</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 To learn more about summarizing, visit the following link: </a:t>
            </a:r>
          </a:p>
          <a:p>
            <a:pPr lvl="1" fontAlgn="base"/>
            <a:r>
              <a:rPr lang="en-US" sz="2000" b="1" i="0" dirty="0">
                <a:solidFill>
                  <a:srgbClr val="8E6F3E"/>
                </a:solidFill>
                <a:effectLst/>
                <a:latin typeface="Arial" panose="020B0604020202020204" pitchFamily="34" charset="0"/>
                <a:cs typeface="Arial" panose="020B0604020202020204" pitchFamily="34" charset="0"/>
                <a:hlinkClick r:id="rId2"/>
              </a:rPr>
              <a:t>Quoting, Paraphrasing, and Summarizing </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214051"/>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6" name="click.wav"/>
            </a:hlinkClick>
            <a:extLst>
              <a:ext uri="{FF2B5EF4-FFF2-40B4-BE49-F238E27FC236}">
                <a16:creationId xmlns:a16="http://schemas.microsoft.com/office/drawing/2014/main" id="{361616DD-1CA9-834C-B906-C4FE59EAFA87}"/>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8F152F08-56AD-FF4D-B426-219254950BAC}"/>
              </a:ext>
            </a:extLst>
          </p:cNvPr>
          <p:cNvSpPr>
            <a:spLocks noChangeAspect="1"/>
          </p:cNvSpPr>
          <p:nvPr/>
        </p:nvSpPr>
        <p:spPr>
          <a:xfrm>
            <a:off x="10676738"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506678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 </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When you summarize a block of text, you have to cite the source within your paper.</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 To learn more about summarizing, visit the following link: </a:t>
            </a:r>
          </a:p>
          <a:p>
            <a:pPr lvl="1" fontAlgn="base"/>
            <a:r>
              <a:rPr lang="en-US" sz="2000" b="1" i="0" dirty="0">
                <a:solidFill>
                  <a:srgbClr val="8E6F3E"/>
                </a:solidFill>
                <a:effectLst/>
                <a:latin typeface="Arial" panose="020B0604020202020204" pitchFamily="34" charset="0"/>
                <a:cs typeface="Arial" panose="020B0604020202020204" pitchFamily="34" charset="0"/>
                <a:hlinkClick r:id="rId2"/>
              </a:rPr>
              <a:t>Quoting, Paraphrasing, and Summarizing </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#4</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80717B83-8677-794C-AA4B-ACCD27CA0CB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E0B25384-8919-4443-AE7C-4CE12E0F9BE4}"/>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527602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9EAF-91DD-D049-8A8B-A05F917E57E5}"/>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#4</a:t>
            </a:r>
          </a:p>
        </p:txBody>
      </p:sp>
      <p:sp>
        <p:nvSpPr>
          <p:cNvPr id="3" name="Content Placeholder 2">
            <a:extLst>
              <a:ext uri="{FF2B5EF4-FFF2-40B4-BE49-F238E27FC236}">
                <a16:creationId xmlns:a16="http://schemas.microsoft.com/office/drawing/2014/main" id="{F01E3DB5-9B68-0543-8642-A99F5331D08A}"/>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4. If you paraphrase another person’s ideas, you don’t have to cite him/her/they OR use quotation marks because you put the ideas into your own words. </a:t>
            </a:r>
            <a:endParaRPr lang="en-US" dirty="0"/>
          </a:p>
        </p:txBody>
      </p:sp>
      <p:pic>
        <p:nvPicPr>
          <p:cNvPr id="4" name="Picture 3">
            <a:hlinkClick r:id="" action="ppaction://hlinkshowjump?jump=nextslide">
              <a:snd r:embed="rId2" name="bomb.wav"/>
            </a:hlinkClick>
            <a:extLst>
              <a:ext uri="{FF2B5EF4-FFF2-40B4-BE49-F238E27FC236}">
                <a16:creationId xmlns:a16="http://schemas.microsoft.com/office/drawing/2014/main" id="{354B3809-5FCD-9245-9D62-AD376E4215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09543" y="3291160"/>
            <a:ext cx="2219718" cy="2219718"/>
          </a:xfrm>
          <a:prstGeom prst="rect">
            <a:avLst/>
          </a:prstGeom>
        </p:spPr>
      </p:pic>
      <p:pic>
        <p:nvPicPr>
          <p:cNvPr id="5" name="Picture 4">
            <a:hlinkClick r:id="rId5" action="ppaction://hlinksldjump">
              <a:snd r:embed="rId6" name="applause.wav"/>
            </a:hlinkClick>
            <a:extLst>
              <a:ext uri="{FF2B5EF4-FFF2-40B4-BE49-F238E27FC236}">
                <a16:creationId xmlns:a16="http://schemas.microsoft.com/office/drawing/2014/main" id="{25673C5E-C6DA-C149-A676-D07F28D432E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19771" y="3291160"/>
            <a:ext cx="2219718" cy="2219718"/>
          </a:xfrm>
          <a:prstGeom prst="rect">
            <a:avLst/>
          </a:prstGeom>
        </p:spPr>
      </p:pic>
      <p:sp>
        <p:nvSpPr>
          <p:cNvPr id="7" name="TextBox 6">
            <a:extLst>
              <a:ext uri="{FF2B5EF4-FFF2-40B4-BE49-F238E27FC236}">
                <a16:creationId xmlns:a16="http://schemas.microsoft.com/office/drawing/2014/main" id="{F7353709-0D03-2A49-B34F-C51E67A5F896}"/>
              </a:ext>
            </a:extLst>
          </p:cNvPr>
          <p:cNvSpPr txBox="1"/>
          <p:nvPr/>
        </p:nvSpPr>
        <p:spPr>
          <a:xfrm>
            <a:off x="6349999" y="4072466"/>
            <a:ext cx="3183467"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EEDEB57B-473F-B24F-AF1F-2016A41B496B}"/>
              </a:ext>
            </a:extLst>
          </p:cNvPr>
          <p:cNvSpPr txBox="1"/>
          <p:nvPr/>
        </p:nvSpPr>
        <p:spPr>
          <a:xfrm>
            <a:off x="538885" y="4441489"/>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bomb.wav"/>
            </a:hlinkClick>
            <a:extLst>
              <a:ext uri="{FF2B5EF4-FFF2-40B4-BE49-F238E27FC236}">
                <a16:creationId xmlns:a16="http://schemas.microsoft.com/office/drawing/2014/main" id="{8B7FB8B7-0BA5-3446-A979-155F751D5912}"/>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178E4AB1-0B72-4F4A-A2E3-3036C69E084C}"/>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DA0ED50F-0ED3-FE4A-ABDA-2BB44CA0058C}"/>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790936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True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dirty="0">
                <a:solidFill>
                  <a:srgbClr val="000000"/>
                </a:solidFill>
                <a:latin typeface="Arial" panose="020B0604020202020204" pitchFamily="34" charset="0"/>
                <a:cs typeface="Arial" panose="020B0604020202020204" pitchFamily="34" charset="0"/>
              </a:rPr>
              <a:t>The correct answer is False. </a:t>
            </a:r>
            <a:endParaRPr lang="en-US" b="0" i="0" dirty="0">
              <a:solidFill>
                <a:srgbClr val="000000"/>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When you put someone else’s ideas into your own words, you have paraphrased the ideas. If you paraphrase someon</a:t>
            </a:r>
            <a:r>
              <a:rPr lang="en-US" dirty="0">
                <a:solidFill>
                  <a:srgbClr val="000000"/>
                </a:solidFill>
                <a:latin typeface="Arial" panose="020B0604020202020204" pitchFamily="34" charset="0"/>
                <a:cs typeface="Arial" panose="020B0604020202020204" pitchFamily="34" charset="0"/>
              </a:rPr>
              <a:t>e else’s ideas without including a citation, you are plagiarizing.</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more information about paraphrasing, visit the following link: </a:t>
            </a:r>
          </a:p>
          <a:p>
            <a:pPr lvl="1" fontAlgn="base"/>
            <a:r>
              <a:rPr lang="en-US" sz="2000" b="1" i="0" dirty="0">
                <a:solidFill>
                  <a:srgbClr val="8E6F3E"/>
                </a:solidFill>
                <a:effectLst/>
                <a:latin typeface="Arial" panose="020B0604020202020204" pitchFamily="34" charset="0"/>
                <a:cs typeface="Arial" panose="020B0604020202020204" pitchFamily="34" charset="0"/>
                <a:hlinkClick r:id="rId2"/>
              </a:rPr>
              <a:t>Paraphrase: Write It In Your Own Words</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214051"/>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6" name="click.wav"/>
            </a:hlinkClick>
            <a:extLst>
              <a:ext uri="{FF2B5EF4-FFF2-40B4-BE49-F238E27FC236}">
                <a16:creationId xmlns:a16="http://schemas.microsoft.com/office/drawing/2014/main" id="{CC49251D-C737-CA4E-8A32-793A6C628315}"/>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ABE3955-C8FA-3C46-92D3-AD32B33735C7}"/>
              </a:ext>
            </a:extLst>
          </p:cNvPr>
          <p:cNvSpPr>
            <a:spLocks noChangeAspect="1"/>
          </p:cNvSpPr>
          <p:nvPr/>
        </p:nvSpPr>
        <p:spPr>
          <a:xfrm>
            <a:off x="10802375" y="6000248"/>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374647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 </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When you put someone else’s ideas into your own words, you have paraphrased the ideas. If you paraphrase someon</a:t>
            </a:r>
            <a:r>
              <a:rPr lang="en-US" dirty="0">
                <a:solidFill>
                  <a:srgbClr val="000000"/>
                </a:solidFill>
                <a:latin typeface="Arial" panose="020B0604020202020204" pitchFamily="34" charset="0"/>
                <a:cs typeface="Arial" panose="020B0604020202020204" pitchFamily="34" charset="0"/>
              </a:rPr>
              <a:t>e else’s ideas without including a citation, you are plagiarizing.</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more information about paraphrasing, visit the following link: </a:t>
            </a:r>
          </a:p>
          <a:p>
            <a:pPr lvl="1" fontAlgn="base"/>
            <a:r>
              <a:rPr lang="en-US" sz="2000" b="1" i="0" dirty="0">
                <a:solidFill>
                  <a:srgbClr val="8E6F3E"/>
                </a:solidFill>
                <a:effectLst/>
                <a:latin typeface="Arial" panose="020B0604020202020204" pitchFamily="34" charset="0"/>
                <a:cs typeface="Arial" panose="020B0604020202020204" pitchFamily="34" charset="0"/>
                <a:hlinkClick r:id="rId2"/>
              </a:rPr>
              <a:t>Paraphrase: Write It In Your Own Words</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#5</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7DCE07D0-0B54-F048-84DB-CF348AA3C374}"/>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1BDCAA0-FACA-DB44-9595-A71FB4C96A4F}"/>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534379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5714-DDD9-D04F-A55A-A0D1C7E646B3}"/>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#5</a:t>
            </a:r>
          </a:p>
        </p:txBody>
      </p:sp>
      <p:sp>
        <p:nvSpPr>
          <p:cNvPr id="3" name="Content Placeholder 2">
            <a:extLst>
              <a:ext uri="{FF2B5EF4-FFF2-40B4-BE49-F238E27FC236}">
                <a16:creationId xmlns:a16="http://schemas.microsoft.com/office/drawing/2014/main" id="{CF9E40D1-3AFD-B245-A691-140C0FB77765}"/>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5. You don't have to cite famous </a:t>
            </a:r>
            <a:r>
              <a:rPr lang="en-US" b="1" dirty="0">
                <a:solidFill>
                  <a:srgbClr val="000000"/>
                </a:solidFill>
                <a:latin typeface="Source Sans Pro" panose="020B0503030403020204" pitchFamily="34" charset="0"/>
              </a:rPr>
              <a:t>dates because </a:t>
            </a:r>
            <a:r>
              <a:rPr lang="en-US" b="1" i="0" dirty="0">
                <a:solidFill>
                  <a:srgbClr val="000000"/>
                </a:solidFill>
                <a:effectLst/>
                <a:latin typeface="Source Sans Pro" panose="020B0503030403020204" pitchFamily="34" charset="0"/>
              </a:rPr>
              <a:t>they’re common knowledge.</a:t>
            </a:r>
            <a:endParaRPr lang="en-US" dirty="0"/>
          </a:p>
        </p:txBody>
      </p:sp>
      <p:pic>
        <p:nvPicPr>
          <p:cNvPr id="4" name="Picture 3">
            <a:hlinkClick r:id="" action="ppaction://hlinkshowjump?jump=nextslide">
              <a:snd r:embed="rId2" name="applause.wav"/>
            </a:hlinkClick>
            <a:extLst>
              <a:ext uri="{FF2B5EF4-FFF2-40B4-BE49-F238E27FC236}">
                <a16:creationId xmlns:a16="http://schemas.microsoft.com/office/drawing/2014/main" id="{16E84F10-85E9-914F-A234-BF7B3C8A1D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7676" y="2918627"/>
            <a:ext cx="2219718" cy="2219718"/>
          </a:xfrm>
          <a:prstGeom prst="rect">
            <a:avLst/>
          </a:prstGeom>
        </p:spPr>
      </p:pic>
      <p:pic>
        <p:nvPicPr>
          <p:cNvPr id="5" name="Picture 4">
            <a:hlinkClick r:id="rId5" action="ppaction://hlinksldjump">
              <a:snd r:embed="rId6" name="bomb.wav"/>
            </a:hlinkClick>
            <a:extLst>
              <a:ext uri="{FF2B5EF4-FFF2-40B4-BE49-F238E27FC236}">
                <a16:creationId xmlns:a16="http://schemas.microsoft.com/office/drawing/2014/main" id="{9BF2B38E-FDEC-A14B-9F40-551C217BC38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0073" y="2918627"/>
            <a:ext cx="2219718" cy="2219718"/>
          </a:xfrm>
          <a:prstGeom prst="rect">
            <a:avLst/>
          </a:prstGeom>
        </p:spPr>
      </p:pic>
      <p:sp>
        <p:nvSpPr>
          <p:cNvPr id="7" name="TextBox 6">
            <a:extLst>
              <a:ext uri="{FF2B5EF4-FFF2-40B4-BE49-F238E27FC236}">
                <a16:creationId xmlns:a16="http://schemas.microsoft.com/office/drawing/2014/main" id="{073B8ECE-D8B0-E542-A007-2FD9311877CD}"/>
              </a:ext>
            </a:extLst>
          </p:cNvPr>
          <p:cNvSpPr txBox="1"/>
          <p:nvPr/>
        </p:nvSpPr>
        <p:spPr>
          <a:xfrm>
            <a:off x="5031932" y="371346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E355113A-1E06-0142-8687-3156EF282A04}"/>
              </a:ext>
            </a:extLst>
          </p:cNvPr>
          <p:cNvSpPr txBox="1"/>
          <p:nvPr/>
        </p:nvSpPr>
        <p:spPr>
          <a:xfrm>
            <a:off x="1251678" y="4028486"/>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applause.wav"/>
            </a:hlinkClick>
            <a:extLst>
              <a:ext uri="{FF2B5EF4-FFF2-40B4-BE49-F238E27FC236}">
                <a16:creationId xmlns:a16="http://schemas.microsoft.com/office/drawing/2014/main" id="{A294C9AE-F907-1845-AB9F-7F1569970104}"/>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F6AD1D66-9C05-6541-B4D1-84A825B7E20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FAF1460-1A73-0E45-B11D-44E9353E0FE0}"/>
              </a:ext>
            </a:extLst>
          </p:cNvPr>
          <p:cNvSpPr>
            <a:spLocks noChangeAspect="1"/>
          </p:cNvSpPr>
          <p:nvPr/>
        </p:nvSpPr>
        <p:spPr>
          <a:xfrm>
            <a:off x="10676738"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97048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True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When you are using "common knowledge," things </a:t>
            </a:r>
            <a:r>
              <a:rPr lang="en-US" dirty="0">
                <a:solidFill>
                  <a:srgbClr val="333333"/>
                </a:solidFill>
                <a:latin typeface="Arial" panose="020B0604020202020204" pitchFamily="34" charset="0"/>
                <a:cs typeface="Arial" panose="020B0604020202020204" pitchFamily="34" charset="0"/>
              </a:rPr>
              <a:t>that do not need a citation are </a:t>
            </a:r>
            <a:r>
              <a:rPr lang="en-US" b="0" i="0" dirty="0">
                <a:solidFill>
                  <a:srgbClr val="000000"/>
                </a:solidFill>
                <a:effectLst/>
                <a:latin typeface="Arial" panose="020B0604020202020204" pitchFamily="34" charset="0"/>
                <a:cs typeface="Arial" panose="020B0604020202020204" pitchFamily="34" charset="0"/>
              </a:rPr>
              <a:t>common sayings and proverbs ("look before you leap") and historical dates, places, and events. </a:t>
            </a:r>
            <a:endParaRPr lang="en-US" b="0" i="0" dirty="0">
              <a:solidFill>
                <a:srgbClr val="333333"/>
              </a:solidFill>
              <a:effectLst/>
              <a:latin typeface="Arial" panose="020B0604020202020204" pitchFamily="34" charset="0"/>
              <a:cs typeface="Arial" panose="020B0604020202020204" pitchFamily="34" charset="0"/>
            </a:endParaRP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more information on “common knowledge”, visit the following link: </a:t>
            </a:r>
          </a:p>
          <a:p>
            <a:pPr lvl="1" fontAlgn="base"/>
            <a:r>
              <a:rPr lang="en-US" sz="2000" b="1" dirty="0">
                <a:solidFill>
                  <a:srgbClr val="8E6F3E"/>
                </a:solidFill>
                <a:latin typeface="Arial" panose="020B0604020202020204" pitchFamily="34" charset="0"/>
                <a:cs typeface="Arial" panose="020B0604020202020204" pitchFamily="34" charset="0"/>
                <a:hlinkClick r:id="rId2"/>
              </a:rPr>
              <a:t>What is ‘Common Knowledge’?</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sp>
        <p:nvSpPr>
          <p:cNvPr id="6" name="Rectangle 5">
            <a:hlinkClick r:id="" action="ppaction://hlinkshowjump?jump=nextslide">
              <a:snd r:embed="rId3" name="bomb.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4" name="click.wav"/>
            </a:hlinkClick>
            <a:extLst>
              <a:ext uri="{FF2B5EF4-FFF2-40B4-BE49-F238E27FC236}">
                <a16:creationId xmlns:a16="http://schemas.microsoft.com/office/drawing/2014/main" id="{0084ACAB-D898-9A4C-B0CD-9B9D45482613}"/>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heckmark">
            <a:extLst>
              <a:ext uri="{FF2B5EF4-FFF2-40B4-BE49-F238E27FC236}">
                <a16:creationId xmlns:a16="http://schemas.microsoft.com/office/drawing/2014/main" id="{B12CDF40-13A9-7D45-AEF2-929337BD2B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54172" y="234173"/>
            <a:ext cx="914400" cy="914400"/>
          </a:xfrm>
          <a:prstGeom prst="rect">
            <a:avLst/>
          </a:prstGeom>
        </p:spPr>
      </p:pic>
      <p:sp>
        <p:nvSpPr>
          <p:cNvPr id="11" name="Right Arrow 10">
            <a:extLst>
              <a:ext uri="{FF2B5EF4-FFF2-40B4-BE49-F238E27FC236}">
                <a16:creationId xmlns:a16="http://schemas.microsoft.com/office/drawing/2014/main" id="{619F4520-1F36-8944-87E1-99E85B971951}"/>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311027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dirty="0">
                <a:solidFill>
                  <a:srgbClr val="000000"/>
                </a:solidFill>
                <a:latin typeface="Arial" panose="020B0604020202020204" pitchFamily="34" charset="0"/>
                <a:cs typeface="Arial" panose="020B0604020202020204" pitchFamily="34" charset="0"/>
              </a:rPr>
              <a:t>The correct answer is True. </a:t>
            </a:r>
            <a:endParaRPr lang="en-US" i="0" dirty="0">
              <a:solidFill>
                <a:srgbClr val="000000"/>
              </a:solidFill>
              <a:effectLst/>
              <a:latin typeface="Arial" panose="020B0604020202020204" pitchFamily="34" charset="0"/>
              <a:cs typeface="Arial" panose="020B0604020202020204" pitchFamily="34" charset="0"/>
            </a:endParaRPr>
          </a:p>
          <a:p>
            <a:pPr marL="0" indent="0" algn="l" fontAlgn="base">
              <a:buNone/>
            </a:pPr>
            <a:endParaRPr lang="en-US"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i="0" dirty="0">
                <a:solidFill>
                  <a:srgbClr val="333333"/>
                </a:solidFill>
                <a:effectLst/>
                <a:latin typeface="Arial" panose="020B0604020202020204" pitchFamily="34" charset="0"/>
                <a:cs typeface="Arial" panose="020B0604020202020204" pitchFamily="34" charset="0"/>
              </a:rPr>
              <a:t>When you are using "common knowledge," things </a:t>
            </a:r>
            <a:r>
              <a:rPr lang="en-US" dirty="0">
                <a:solidFill>
                  <a:srgbClr val="333333"/>
                </a:solidFill>
                <a:latin typeface="Arial" panose="020B0604020202020204" pitchFamily="34" charset="0"/>
                <a:cs typeface="Arial" panose="020B0604020202020204" pitchFamily="34" charset="0"/>
              </a:rPr>
              <a:t>that do not need a citation are </a:t>
            </a:r>
            <a:r>
              <a:rPr lang="en-US" i="0" dirty="0">
                <a:solidFill>
                  <a:srgbClr val="000000"/>
                </a:solidFill>
                <a:effectLst/>
                <a:latin typeface="Arial" panose="020B0604020202020204" pitchFamily="34" charset="0"/>
                <a:cs typeface="Arial" panose="020B0604020202020204" pitchFamily="34" charset="0"/>
              </a:rPr>
              <a:t>common sayings and proverbs ("look before you leap") and historical dates, places, and events. </a:t>
            </a:r>
            <a:endParaRPr lang="en-US" i="0" dirty="0">
              <a:solidFill>
                <a:srgbClr val="333333"/>
              </a:solidFill>
              <a:effectLst/>
              <a:latin typeface="Arial" panose="020B0604020202020204" pitchFamily="34" charset="0"/>
              <a:cs typeface="Arial" panose="020B0604020202020204" pitchFamily="34" charset="0"/>
            </a:endParaRPr>
          </a:p>
          <a:p>
            <a:pPr algn="l" fontAlgn="base"/>
            <a:endParaRPr lang="en-US"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more information on “common knowledge”, visit the following link: </a:t>
            </a:r>
          </a:p>
          <a:p>
            <a:pPr lvl="1" fontAlgn="base"/>
            <a:r>
              <a:rPr lang="en-US" sz="2000" dirty="0">
                <a:solidFill>
                  <a:srgbClr val="8E6F3E"/>
                </a:solidFill>
                <a:latin typeface="Arial" panose="020B0604020202020204" pitchFamily="34" charset="0"/>
                <a:cs typeface="Arial" panose="020B0604020202020204" pitchFamily="34" charset="0"/>
                <a:hlinkClick r:id="rId2"/>
              </a:rPr>
              <a:t>What is ‘Common Knowledge’?</a:t>
            </a:r>
            <a:endParaRPr lang="en-US" sz="2000"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sp>
        <p:nvSpPr>
          <p:cNvPr id="7" name="Rectangle 6">
            <a:hlinkClick r:id="" action="ppaction://hlinkshowjump?jump=nextslide">
              <a:snd r:embed="rId3"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#6 </a:t>
            </a:r>
          </a:p>
        </p:txBody>
      </p:sp>
      <p:sp>
        <p:nvSpPr>
          <p:cNvPr id="8" name="Left Arrow 7">
            <a:hlinkClick r:id="" action="ppaction://hlinkshowjump?jump=previousslide">
              <a:snd r:embed="rId3" name="click.wav"/>
            </a:hlinkClick>
            <a:extLst>
              <a:ext uri="{FF2B5EF4-FFF2-40B4-BE49-F238E27FC236}">
                <a16:creationId xmlns:a16="http://schemas.microsoft.com/office/drawing/2014/main" id="{7C36E0D5-D490-D44E-8269-701DA82DA3B4}"/>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lose">
            <a:extLst>
              <a:ext uri="{FF2B5EF4-FFF2-40B4-BE49-F238E27FC236}">
                <a16:creationId xmlns:a16="http://schemas.microsoft.com/office/drawing/2014/main" id="{BE57C36D-1164-284A-B2D4-33FC7FD92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80269" y="234173"/>
            <a:ext cx="914400" cy="914400"/>
          </a:xfrm>
          <a:prstGeom prst="rect">
            <a:avLst/>
          </a:prstGeom>
        </p:spPr>
      </p:pic>
      <p:sp>
        <p:nvSpPr>
          <p:cNvPr id="12" name="Right Arrow 11">
            <a:extLst>
              <a:ext uri="{FF2B5EF4-FFF2-40B4-BE49-F238E27FC236}">
                <a16:creationId xmlns:a16="http://schemas.microsoft.com/office/drawing/2014/main" id="{A2C0A04A-259B-C24A-97B2-C8E7C38F0104}"/>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78719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D096-DC1A-4847-89B5-F1307FFF9DBD}"/>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#6</a:t>
            </a:r>
          </a:p>
        </p:txBody>
      </p:sp>
      <p:sp>
        <p:nvSpPr>
          <p:cNvPr id="3" name="Content Placeholder 2">
            <a:extLst>
              <a:ext uri="{FF2B5EF4-FFF2-40B4-BE49-F238E27FC236}">
                <a16:creationId xmlns:a16="http://schemas.microsoft.com/office/drawing/2014/main" id="{CC605620-2EFA-D740-A5B1-D9E26B8E6109}"/>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6. If you borrow someone's idea and use it in a paper, you don’t have to cite it.</a:t>
            </a:r>
            <a:endParaRPr lang="en-US" dirty="0"/>
          </a:p>
        </p:txBody>
      </p:sp>
      <p:pic>
        <p:nvPicPr>
          <p:cNvPr id="4" name="Picture 3">
            <a:hlinkClick r:id="" action="ppaction://hlinkshowjump?jump=nextslide">
              <a:snd r:embed="rId2" name="bomb.wav"/>
            </a:hlinkClick>
            <a:extLst>
              <a:ext uri="{FF2B5EF4-FFF2-40B4-BE49-F238E27FC236}">
                <a16:creationId xmlns:a16="http://schemas.microsoft.com/office/drawing/2014/main" id="{A9C5807E-D401-0E46-8D66-2F11335EBF5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7676" y="2918627"/>
            <a:ext cx="2219718" cy="2219718"/>
          </a:xfrm>
          <a:prstGeom prst="rect">
            <a:avLst/>
          </a:prstGeom>
        </p:spPr>
      </p:pic>
      <p:pic>
        <p:nvPicPr>
          <p:cNvPr id="5" name="Picture 4">
            <a:hlinkClick r:id="rId5" action="ppaction://hlinksldjump">
              <a:snd r:embed="rId6" name="applause.wav"/>
            </a:hlinkClick>
            <a:extLst>
              <a:ext uri="{FF2B5EF4-FFF2-40B4-BE49-F238E27FC236}">
                <a16:creationId xmlns:a16="http://schemas.microsoft.com/office/drawing/2014/main" id="{DE5968F0-4AA0-B940-9247-EDCDDCDA22D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0073" y="2918627"/>
            <a:ext cx="2219718" cy="2219718"/>
          </a:xfrm>
          <a:prstGeom prst="rect">
            <a:avLst/>
          </a:prstGeom>
        </p:spPr>
      </p:pic>
      <p:sp>
        <p:nvSpPr>
          <p:cNvPr id="7" name="TextBox 6">
            <a:extLst>
              <a:ext uri="{FF2B5EF4-FFF2-40B4-BE49-F238E27FC236}">
                <a16:creationId xmlns:a16="http://schemas.microsoft.com/office/drawing/2014/main" id="{B67BCAC2-A975-5A4E-BC5F-D6EE364CA592}"/>
              </a:ext>
            </a:extLst>
          </p:cNvPr>
          <p:cNvSpPr txBox="1"/>
          <p:nvPr/>
        </p:nvSpPr>
        <p:spPr>
          <a:xfrm>
            <a:off x="5031932" y="365915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9C0607CC-D232-1D44-9DC4-E1E06DC35897}"/>
              </a:ext>
            </a:extLst>
          </p:cNvPr>
          <p:cNvSpPr txBox="1"/>
          <p:nvPr/>
        </p:nvSpPr>
        <p:spPr>
          <a:xfrm>
            <a:off x="1279086" y="4029777"/>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bomb.wav"/>
            </a:hlinkClick>
            <a:extLst>
              <a:ext uri="{FF2B5EF4-FFF2-40B4-BE49-F238E27FC236}">
                <a16:creationId xmlns:a16="http://schemas.microsoft.com/office/drawing/2014/main" id="{C786EEFC-F399-8441-935C-64DAC0284DA4}"/>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6E4B5D56-51DE-1A48-9507-3EEA5EF53B57}"/>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CCE6B640-7FCC-CA47-9440-7FBABB607FFB}"/>
              </a:ext>
            </a:extLst>
          </p:cNvPr>
          <p:cNvSpPr>
            <a:spLocks noChangeAspect="1"/>
          </p:cNvSpPr>
          <p:nvPr/>
        </p:nvSpPr>
        <p:spPr>
          <a:xfrm>
            <a:off x="10676738"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407319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normAutofit/>
          </a:bodyPr>
          <a:lstStyle/>
          <a:p>
            <a:r>
              <a:rPr lang="en-US" sz="4800" dirty="0">
                <a:solidFill>
                  <a:srgbClr val="0070C0"/>
                </a:solidFill>
              </a:rPr>
              <a:t>True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The correct answer is False. </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Any time you quote, paraphrase or summarize someone else's words or ideas, you have to cite them.  </a:t>
            </a:r>
            <a:r>
              <a:rPr lang="en-US" dirty="0">
                <a:solidFill>
                  <a:srgbClr val="000000"/>
                </a:solidFill>
                <a:latin typeface="Arial" panose="020B0604020202020204" pitchFamily="34" charset="0"/>
                <a:cs typeface="Arial" panose="020B0604020202020204" pitchFamily="34" charset="0"/>
              </a:rPr>
              <a:t>Failure to properly cite source material is plagiarism. </a:t>
            </a:r>
          </a:p>
          <a:p>
            <a:pPr algn="l" fontAlgn="base"/>
            <a:endParaRPr lang="en-US" dirty="0">
              <a:solidFill>
                <a:srgbClr val="000000"/>
              </a:solidFill>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See </a:t>
            </a:r>
            <a:r>
              <a:rPr lang="en-US" dirty="0">
                <a:solidFill>
                  <a:srgbClr val="000000"/>
                </a:solidFill>
                <a:latin typeface="Arial" panose="020B0604020202020204" pitchFamily="34" charset="0"/>
                <a:cs typeface="Arial" panose="020B0604020202020204" pitchFamily="34" charset="0"/>
                <a:hlinkClick r:id="rId2"/>
              </a:rPr>
              <a:t>Plagiarism: Owl One Pager Overview </a:t>
            </a:r>
            <a:r>
              <a:rPr lang="en-US" dirty="0">
                <a:solidFill>
                  <a:srgbClr val="000000"/>
                </a:solidFill>
                <a:latin typeface="Arial" panose="020B0604020202020204" pitchFamily="34" charset="0"/>
                <a:cs typeface="Arial" panose="020B0604020202020204" pitchFamily="34" charset="0"/>
              </a:rPr>
              <a:t>for more information on plagiarism. </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endParaRPr lang="en-US" b="0" i="0" dirty="0">
              <a:solidFill>
                <a:srgbClr val="000000"/>
              </a:solidFill>
              <a:effectLst/>
              <a:latin typeface="Source Sans Pro" panose="020B0503030403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214051"/>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70534" y="6012897"/>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6" name="click.wav"/>
            </a:hlinkClick>
            <a:extLst>
              <a:ext uri="{FF2B5EF4-FFF2-40B4-BE49-F238E27FC236}">
                <a16:creationId xmlns:a16="http://schemas.microsoft.com/office/drawing/2014/main" id="{9F9323CA-545F-234B-87C7-DB6EE6BED9D1}"/>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BFC8C4BF-78CD-4742-93FE-D01B90A81EB0}"/>
              </a:ext>
            </a:extLst>
          </p:cNvPr>
          <p:cNvSpPr>
            <a:spLocks noChangeAspect="1"/>
          </p:cNvSpPr>
          <p:nvPr/>
        </p:nvSpPr>
        <p:spPr>
          <a:xfrm>
            <a:off x="10615565" y="613355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20995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F9B5-454D-EC42-AD72-C51BAAC6595D}"/>
              </a:ext>
            </a:extLst>
          </p:cNvPr>
          <p:cNvSpPr>
            <a:spLocks noGrp="1"/>
          </p:cNvSpPr>
          <p:nvPr>
            <p:ph type="title"/>
          </p:nvPr>
        </p:nvSpPr>
        <p:spPr>
          <a:xfrm>
            <a:off x="1251678" y="382385"/>
            <a:ext cx="10178322" cy="718282"/>
          </a:xfrm>
        </p:spPr>
        <p:txBody>
          <a:bodyPr>
            <a:normAutofit fontScale="90000"/>
          </a:bodyPr>
          <a:lstStyle/>
          <a:p>
            <a:r>
              <a:rPr lang="en-US" sz="4800" dirty="0">
                <a:solidFill>
                  <a:srgbClr val="0070C0"/>
                </a:solidFill>
              </a:rPr>
              <a:t>Works Cited Page </a:t>
            </a:r>
          </a:p>
        </p:txBody>
      </p:sp>
      <p:sp>
        <p:nvSpPr>
          <p:cNvPr id="3" name="Content Placeholder 2">
            <a:extLst>
              <a:ext uri="{FF2B5EF4-FFF2-40B4-BE49-F238E27FC236}">
                <a16:creationId xmlns:a16="http://schemas.microsoft.com/office/drawing/2014/main" id="{BD8CF410-C348-354B-8AA2-601AAF87D5DF}"/>
              </a:ext>
            </a:extLst>
          </p:cNvPr>
          <p:cNvSpPr>
            <a:spLocks noGrp="1"/>
          </p:cNvSpPr>
          <p:nvPr>
            <p:ph idx="1"/>
          </p:nvPr>
        </p:nvSpPr>
        <p:spPr>
          <a:xfrm>
            <a:off x="1251678" y="1286934"/>
            <a:ext cx="10178322" cy="5188681"/>
          </a:xfrm>
        </p:spPr>
        <p:txBody>
          <a:bodyPr>
            <a:normAutofit/>
          </a:bodyPr>
          <a:lstStyle/>
          <a:p>
            <a:pPr algn="l" fontAlgn="base"/>
            <a:r>
              <a:rPr lang="en-US" sz="1600" b="0" i="0" dirty="0">
                <a:solidFill>
                  <a:srgbClr val="000000"/>
                </a:solidFill>
                <a:effectLst/>
                <a:latin typeface="Arial" panose="020B0604020202020204" pitchFamily="34" charset="0"/>
                <a:cs typeface="Arial" panose="020B0604020202020204" pitchFamily="34" charset="0"/>
              </a:rPr>
              <a:t>The list of sources at the end of an MLA paper is called the </a:t>
            </a:r>
            <a:r>
              <a:rPr lang="en-US" sz="1600" b="1" i="0" dirty="0">
                <a:solidFill>
                  <a:srgbClr val="000000"/>
                </a:solidFill>
                <a:effectLst/>
                <a:latin typeface="Arial" panose="020B0604020202020204" pitchFamily="34" charset="0"/>
                <a:cs typeface="Arial" panose="020B0604020202020204" pitchFamily="34" charset="0"/>
              </a:rPr>
              <a:t>Works Cited</a:t>
            </a:r>
            <a:r>
              <a:rPr lang="en-US" sz="1600" b="0" i="0" dirty="0">
                <a:solidFill>
                  <a:srgbClr val="000000"/>
                </a:solidFill>
                <a:effectLst/>
                <a:latin typeface="Arial" panose="020B0604020202020204" pitchFamily="34" charset="0"/>
                <a:cs typeface="Arial" panose="020B0604020202020204" pitchFamily="34" charset="0"/>
              </a:rPr>
              <a:t> page. </a:t>
            </a:r>
          </a:p>
          <a:p>
            <a:pPr algn="l" fontAlgn="base">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hlinkClick r:id="rId2"/>
              </a:rPr>
              <a:t>MLA Works Cited Page - Basic Format</a:t>
            </a:r>
            <a:endParaRPr lang="en-US" sz="1600" b="0" i="0" dirty="0">
              <a:solidFill>
                <a:srgbClr val="000000"/>
              </a:solidFill>
              <a:effectLst/>
              <a:latin typeface="Arial" panose="020B0604020202020204" pitchFamily="34" charset="0"/>
              <a:cs typeface="Arial" panose="020B0604020202020204" pitchFamily="34" charset="0"/>
            </a:endParaRPr>
          </a:p>
          <a:p>
            <a:pPr algn="l" fontAlgn="base"/>
            <a:r>
              <a:rPr lang="en-US" sz="1600" b="0" i="0" dirty="0">
                <a:solidFill>
                  <a:srgbClr val="000000"/>
                </a:solidFill>
                <a:effectLst/>
                <a:latin typeface="Arial" panose="020B0604020202020204" pitchFamily="34" charset="0"/>
                <a:cs typeface="Arial" panose="020B0604020202020204" pitchFamily="34" charset="0"/>
              </a:rPr>
              <a:t>The </a:t>
            </a:r>
            <a:r>
              <a:rPr lang="en-US" sz="1600" b="1" i="0" dirty="0">
                <a:solidFill>
                  <a:srgbClr val="000000"/>
                </a:solidFill>
                <a:effectLst/>
                <a:latin typeface="Arial" panose="020B0604020202020204" pitchFamily="34" charset="0"/>
                <a:cs typeface="Arial" panose="020B0604020202020204" pitchFamily="34" charset="0"/>
              </a:rPr>
              <a:t>entries</a:t>
            </a:r>
            <a:r>
              <a:rPr lang="en-US" sz="1600" b="0" i="0" dirty="0">
                <a:solidFill>
                  <a:srgbClr val="000000"/>
                </a:solidFill>
                <a:effectLst/>
                <a:latin typeface="Arial" panose="020B0604020202020204" pitchFamily="34" charset="0"/>
                <a:cs typeface="Arial" panose="020B0604020202020204" pitchFamily="34" charset="0"/>
              </a:rPr>
              <a:t> on the </a:t>
            </a:r>
            <a:r>
              <a:rPr lang="en-US" sz="1600" b="1" i="0" dirty="0">
                <a:solidFill>
                  <a:srgbClr val="000000"/>
                </a:solidFill>
                <a:effectLst/>
                <a:latin typeface="Arial" panose="020B0604020202020204" pitchFamily="34" charset="0"/>
                <a:cs typeface="Arial" panose="020B0604020202020204" pitchFamily="34" charset="0"/>
              </a:rPr>
              <a:t>Works Cited</a:t>
            </a:r>
            <a:r>
              <a:rPr lang="en-US" sz="1600" b="0" i="0" dirty="0">
                <a:solidFill>
                  <a:srgbClr val="000000"/>
                </a:solidFill>
                <a:effectLst/>
                <a:latin typeface="Arial" panose="020B0604020202020204" pitchFamily="34" charset="0"/>
                <a:cs typeface="Arial" panose="020B0604020202020204" pitchFamily="34" charset="0"/>
              </a:rPr>
              <a:t> page include all of the sources (books, articles, Internet sites, etc.) you’ve quoted, paraphrased, or used to create your paper. </a:t>
            </a:r>
          </a:p>
          <a:p>
            <a:pPr fontAlgn="base"/>
            <a:r>
              <a:rPr lang="en-US" sz="1600" b="0" i="0" dirty="0">
                <a:solidFill>
                  <a:srgbClr val="000000"/>
                </a:solidFill>
                <a:effectLst/>
                <a:latin typeface="Arial" panose="020B0604020202020204" pitchFamily="34" charset="0"/>
                <a:cs typeface="Arial" panose="020B0604020202020204" pitchFamily="34" charset="0"/>
                <a:hlinkClick r:id="" action="ppaction://hlinkshowjump?jump=nextslide"/>
              </a:rPr>
              <a:t>Each entry is listed in alphabetical order by the author’s last name</a:t>
            </a:r>
            <a:r>
              <a:rPr lang="en-US" sz="1600" b="0" i="0" dirty="0">
                <a:solidFill>
                  <a:srgbClr val="000000"/>
                </a:solidFill>
                <a:effectLst/>
                <a:latin typeface="Arial" panose="020B0604020202020204" pitchFamily="34" charset="0"/>
                <a:cs typeface="Arial" panose="020B0604020202020204" pitchFamily="34" charset="0"/>
              </a:rPr>
              <a:t>. This way, readers may learn where you found the information. </a:t>
            </a:r>
          </a:p>
          <a:p>
            <a:pPr fontAlgn="base"/>
            <a:r>
              <a:rPr lang="en-US" sz="1600" dirty="0">
                <a:solidFill>
                  <a:srgbClr val="000000"/>
                </a:solidFill>
                <a:latin typeface="Arial" panose="020B0604020202020204" pitchFamily="34" charset="0"/>
                <a:cs typeface="Arial" panose="020B0604020202020204" pitchFamily="34" charset="0"/>
              </a:rPr>
              <a:t>Example - i</a:t>
            </a:r>
            <a:r>
              <a:rPr lang="en-US" sz="1600" b="0" i="0" dirty="0">
                <a:solidFill>
                  <a:srgbClr val="000000"/>
                </a:solidFill>
                <a:effectLst/>
                <a:latin typeface="Arial" panose="020B0604020202020204" pitchFamily="34" charset="0"/>
                <a:cs typeface="Arial" panose="020B0604020202020204" pitchFamily="34" charset="0"/>
              </a:rPr>
              <a:t>f you quoted a line from a scholarly journal article called </a:t>
            </a:r>
            <a:r>
              <a:rPr lang="en-US" sz="1600" dirty="0">
                <a:solidFill>
                  <a:srgbClr val="000000"/>
                </a:solidFill>
                <a:latin typeface="Arial" panose="020B0604020202020204" pitchFamily="34" charset="0"/>
                <a:cs typeface="Arial" panose="020B0604020202020204" pitchFamily="34" charset="0"/>
              </a:rPr>
              <a:t>”Executive on a Mission: Saving the Planet” </a:t>
            </a:r>
            <a:r>
              <a:rPr lang="en-US" sz="1600" b="0" i="0" dirty="0">
                <a:solidFill>
                  <a:srgbClr val="000000"/>
                </a:solidFill>
                <a:effectLst/>
                <a:latin typeface="Arial" panose="020B0604020202020204" pitchFamily="34" charset="0"/>
                <a:cs typeface="Arial" panose="020B0604020202020204" pitchFamily="34" charset="0"/>
              </a:rPr>
              <a:t>by Cornelia Dean, then the citation information (author, title of work, publication information, year, etc.) about </a:t>
            </a:r>
            <a:r>
              <a:rPr lang="en-US" sz="1600" b="0" dirty="0">
                <a:solidFill>
                  <a:srgbClr val="000000"/>
                </a:solidFill>
                <a:effectLst/>
                <a:latin typeface="Arial" panose="020B0604020202020204" pitchFamily="34" charset="0"/>
                <a:cs typeface="Arial" panose="020B0604020202020204" pitchFamily="34" charset="0"/>
              </a:rPr>
              <a:t>”Executive on a  Mission: Saving the Planet” </a:t>
            </a:r>
            <a:r>
              <a:rPr lang="en-US" sz="1600" b="0" i="0" dirty="0">
                <a:solidFill>
                  <a:srgbClr val="000000"/>
                </a:solidFill>
                <a:effectLst/>
                <a:latin typeface="Arial" panose="020B0604020202020204" pitchFamily="34" charset="0"/>
                <a:cs typeface="Arial" panose="020B0604020202020204" pitchFamily="34" charset="0"/>
              </a:rPr>
              <a:t>will be listed in your </a:t>
            </a:r>
            <a:r>
              <a:rPr lang="en-US" sz="1600" b="1" i="0" dirty="0">
                <a:solidFill>
                  <a:srgbClr val="000000"/>
                </a:solidFill>
                <a:effectLst/>
                <a:latin typeface="Arial" panose="020B0604020202020204" pitchFamily="34" charset="0"/>
                <a:cs typeface="Arial" panose="020B0604020202020204" pitchFamily="34" charset="0"/>
              </a:rPr>
              <a:t>Works Cited </a:t>
            </a:r>
            <a:r>
              <a:rPr lang="en-US" sz="1600" b="0" i="0" dirty="0">
                <a:solidFill>
                  <a:srgbClr val="000000"/>
                </a:solidFill>
                <a:effectLst/>
                <a:latin typeface="Arial" panose="020B0604020202020204" pitchFamily="34" charset="0"/>
                <a:cs typeface="Arial" panose="020B0604020202020204" pitchFamily="34" charset="0"/>
              </a:rPr>
              <a:t>page under Dean, Cornelia.  </a:t>
            </a:r>
            <a:endParaRPr lang="en-US" sz="1600" dirty="0">
              <a:solidFill>
                <a:srgbClr val="000000"/>
              </a:solidFill>
              <a:latin typeface="Arial" panose="020B0604020202020204" pitchFamily="34" charset="0"/>
              <a:cs typeface="Arial" panose="020B0604020202020204" pitchFamily="34" charset="0"/>
              <a:hlinkClick r:id="rId3"/>
            </a:endParaRPr>
          </a:p>
          <a:p>
            <a:pPr marL="0" indent="0" algn="l" fontAlgn="base">
              <a:buNone/>
            </a:pPr>
            <a:endParaRPr lang="en-US" dirty="0"/>
          </a:p>
        </p:txBody>
      </p:sp>
      <p:sp>
        <p:nvSpPr>
          <p:cNvPr id="8" name="Rectangle 7">
            <a:hlinkClick r:id="" action="ppaction://hlinkshowjump?jump=nextslide">
              <a:snd r:embed="rId4" name="click.wav"/>
            </a:hlinkClick>
            <a:extLst>
              <a:ext uri="{FF2B5EF4-FFF2-40B4-BE49-F238E27FC236}">
                <a16:creationId xmlns:a16="http://schemas.microsoft.com/office/drawing/2014/main" id="{05900BE5-3B33-F446-BFDF-A020FFC988A0}"/>
              </a:ext>
            </a:extLst>
          </p:cNvPr>
          <p:cNvSpPr/>
          <p:nvPr/>
        </p:nvSpPr>
        <p:spPr>
          <a:xfrm>
            <a:off x="6959600" y="6036707"/>
            <a:ext cx="4470400"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Sample Works Cited Page </a:t>
            </a:r>
          </a:p>
        </p:txBody>
      </p:sp>
      <p:sp>
        <p:nvSpPr>
          <p:cNvPr id="9" name="Left Arrow 8">
            <a:hlinkClick r:id="" action="ppaction://hlinkshowjump?jump=previousslide">
              <a:snd r:embed="rId4" name="click.wav"/>
            </a:hlinkClick>
            <a:extLst>
              <a:ext uri="{FF2B5EF4-FFF2-40B4-BE49-F238E27FC236}">
                <a16:creationId xmlns:a16="http://schemas.microsoft.com/office/drawing/2014/main" id="{1D3B8E4E-B868-924C-8C76-054BF0396B6A}"/>
              </a:ext>
            </a:extLst>
          </p:cNvPr>
          <p:cNvSpPr/>
          <p:nvPr/>
        </p:nvSpPr>
        <p:spPr>
          <a:xfrm>
            <a:off x="45545" y="5934835"/>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626ABEBA-C814-5740-BCD4-96710C726055}"/>
              </a:ext>
            </a:extLst>
          </p:cNvPr>
          <p:cNvSpPr>
            <a:spLocks noChangeAspect="1"/>
          </p:cNvSpPr>
          <p:nvPr/>
        </p:nvSpPr>
        <p:spPr>
          <a:xfrm>
            <a:off x="10615565" y="6157363"/>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174685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 </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Any time you quote, paraphrase or summarize someone else's words or ideas, you have to cite them.  </a:t>
            </a:r>
            <a:r>
              <a:rPr lang="en-US" dirty="0">
                <a:solidFill>
                  <a:srgbClr val="000000"/>
                </a:solidFill>
                <a:latin typeface="Arial" panose="020B0604020202020204" pitchFamily="34" charset="0"/>
                <a:cs typeface="Arial" panose="020B0604020202020204" pitchFamily="34" charset="0"/>
              </a:rPr>
              <a:t>Failure to properly cite source material is plagiarism. </a:t>
            </a:r>
          </a:p>
          <a:p>
            <a:pPr algn="l" fontAlgn="base"/>
            <a:endParaRPr lang="en-US" dirty="0">
              <a:solidFill>
                <a:srgbClr val="000000"/>
              </a:solidFill>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See </a:t>
            </a:r>
            <a:r>
              <a:rPr lang="en-US" dirty="0">
                <a:solidFill>
                  <a:srgbClr val="000000"/>
                </a:solidFill>
                <a:latin typeface="Arial" panose="020B0604020202020204" pitchFamily="34" charset="0"/>
                <a:cs typeface="Arial" panose="020B0604020202020204" pitchFamily="34" charset="0"/>
                <a:hlinkClick r:id="rId2"/>
              </a:rPr>
              <a:t>Plagiarism: Owl One Pager Overview </a:t>
            </a:r>
            <a:r>
              <a:rPr lang="en-US" dirty="0">
                <a:solidFill>
                  <a:srgbClr val="000000"/>
                </a:solidFill>
                <a:latin typeface="Arial" panose="020B0604020202020204" pitchFamily="34" charset="0"/>
                <a:cs typeface="Arial" panose="020B0604020202020204" pitchFamily="34" charset="0"/>
              </a:rPr>
              <a:t>for more information on when to cite to avoid plagiarism. </a:t>
            </a: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#7 </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6F0081AB-F591-C343-BCEE-5B243BFA6822}"/>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A19B3AF-07AD-A040-B4C3-9943DF8951E3}"/>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524098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1D48-12A5-894B-B1E0-EE70BEE904E4}"/>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#7</a:t>
            </a:r>
          </a:p>
        </p:txBody>
      </p:sp>
      <p:sp>
        <p:nvSpPr>
          <p:cNvPr id="3" name="Content Placeholder 2">
            <a:extLst>
              <a:ext uri="{FF2B5EF4-FFF2-40B4-BE49-F238E27FC236}">
                <a16:creationId xmlns:a16="http://schemas.microsoft.com/office/drawing/2014/main" id="{C3964A4D-F7EB-614B-9FEA-C8BB6946A852}"/>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7. Using a few phrases from an article and mixing them in with your own words is not plagiarism.</a:t>
            </a:r>
            <a:endParaRPr lang="en-US" dirty="0"/>
          </a:p>
        </p:txBody>
      </p:sp>
      <p:pic>
        <p:nvPicPr>
          <p:cNvPr id="4" name="Picture 3">
            <a:hlinkClick r:id="" action="ppaction://hlinkshowjump?jump=nextslide">
              <a:snd r:embed="rId2" name="bomb.wav"/>
            </a:hlinkClick>
            <a:extLst>
              <a:ext uri="{FF2B5EF4-FFF2-40B4-BE49-F238E27FC236}">
                <a16:creationId xmlns:a16="http://schemas.microsoft.com/office/drawing/2014/main" id="{AB2E392A-2FDB-3D4A-9F08-6B6D0EC644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7676" y="2918627"/>
            <a:ext cx="2219718" cy="2219718"/>
          </a:xfrm>
          <a:prstGeom prst="rect">
            <a:avLst/>
          </a:prstGeom>
        </p:spPr>
      </p:pic>
      <p:pic>
        <p:nvPicPr>
          <p:cNvPr id="5" name="Picture 4">
            <a:hlinkClick r:id="rId5" action="ppaction://hlinksldjump">
              <a:snd r:embed="rId6" name="applause.wav"/>
            </a:hlinkClick>
            <a:extLst>
              <a:ext uri="{FF2B5EF4-FFF2-40B4-BE49-F238E27FC236}">
                <a16:creationId xmlns:a16="http://schemas.microsoft.com/office/drawing/2014/main" id="{61F0613C-7C00-7C4C-9305-32279E3776D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132804" y="2972937"/>
            <a:ext cx="2219718" cy="2219718"/>
          </a:xfrm>
          <a:prstGeom prst="rect">
            <a:avLst/>
          </a:prstGeom>
        </p:spPr>
      </p:pic>
      <p:sp>
        <p:nvSpPr>
          <p:cNvPr id="7" name="TextBox 6">
            <a:extLst>
              <a:ext uri="{FF2B5EF4-FFF2-40B4-BE49-F238E27FC236}">
                <a16:creationId xmlns:a16="http://schemas.microsoft.com/office/drawing/2014/main" id="{587C1F7D-449E-B14D-ADD2-B000FFDEF349}"/>
              </a:ext>
            </a:extLst>
          </p:cNvPr>
          <p:cNvSpPr txBox="1"/>
          <p:nvPr/>
        </p:nvSpPr>
        <p:spPr>
          <a:xfrm>
            <a:off x="5031932" y="371346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69B989A7-9EEC-6E4C-B1F7-D2E648CBB0F6}"/>
              </a:ext>
            </a:extLst>
          </p:cNvPr>
          <p:cNvSpPr txBox="1"/>
          <p:nvPr/>
        </p:nvSpPr>
        <p:spPr>
          <a:xfrm>
            <a:off x="1251678" y="4028486"/>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bomb.wav"/>
            </a:hlinkClick>
            <a:extLst>
              <a:ext uri="{FF2B5EF4-FFF2-40B4-BE49-F238E27FC236}">
                <a16:creationId xmlns:a16="http://schemas.microsoft.com/office/drawing/2014/main" id="{38E8E4EA-E495-3249-A886-D4F98D783A5D}"/>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22EEFA29-1966-2B46-8BC2-F02709DA8634}"/>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8A25C97-743F-DD4E-96F2-7D8866524877}"/>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951592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True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The correct answer is False</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1" i="0" dirty="0">
                <a:solidFill>
                  <a:srgbClr val="000000"/>
                </a:solidFill>
                <a:effectLst/>
                <a:latin typeface="Arial" panose="020B0604020202020204" pitchFamily="34" charset="0"/>
                <a:cs typeface="Arial" panose="020B0604020202020204" pitchFamily="34" charset="0"/>
              </a:rPr>
              <a:t>Using someone else's words without acknowledging who wrote them</a:t>
            </a:r>
            <a:r>
              <a:rPr lang="en-US" b="0" i="0" dirty="0">
                <a:solidFill>
                  <a:srgbClr val="000000"/>
                </a:solidFill>
                <a:effectLst/>
                <a:latin typeface="Arial" panose="020B0604020202020204" pitchFamily="34" charset="0"/>
                <a:cs typeface="Arial" panose="020B0604020202020204" pitchFamily="34" charset="0"/>
              </a:rPr>
              <a:t>--even when you blend those phrases with your own--</a:t>
            </a:r>
            <a:r>
              <a:rPr lang="en-US" b="1" i="0" dirty="0">
                <a:solidFill>
                  <a:srgbClr val="000000"/>
                </a:solidFill>
                <a:effectLst/>
                <a:latin typeface="Arial" panose="020B0604020202020204" pitchFamily="34" charset="0"/>
                <a:cs typeface="Arial" panose="020B0604020202020204" pitchFamily="34" charset="0"/>
              </a:rPr>
              <a:t>is plagiarism</a:t>
            </a:r>
            <a:r>
              <a:rPr lang="en-US" b="0" i="0" dirty="0">
                <a:solidFill>
                  <a:srgbClr val="000000"/>
                </a:solidFill>
                <a:effectLst/>
                <a:latin typeface="Arial" panose="020B0604020202020204" pitchFamily="34" charset="0"/>
                <a:cs typeface="Arial" panose="020B0604020202020204" pitchFamily="34" charset="0"/>
              </a:rPr>
              <a:t>.</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See </a:t>
            </a:r>
            <a:r>
              <a:rPr lang="en-US" dirty="0">
                <a:solidFill>
                  <a:srgbClr val="000000"/>
                </a:solidFill>
                <a:latin typeface="Arial" panose="020B0604020202020204" pitchFamily="34" charset="0"/>
                <a:cs typeface="Arial" panose="020B0604020202020204" pitchFamily="34" charset="0"/>
                <a:hlinkClick r:id="rId2"/>
              </a:rPr>
              <a:t>Plagiarism: Owl One Pager Overview </a:t>
            </a:r>
            <a:r>
              <a:rPr lang="en-US" dirty="0">
                <a:solidFill>
                  <a:srgbClr val="000000"/>
                </a:solidFill>
                <a:latin typeface="Arial" panose="020B0604020202020204" pitchFamily="34" charset="0"/>
                <a:cs typeface="Arial" panose="020B0604020202020204" pitchFamily="34" charset="0"/>
              </a:rPr>
              <a:t>for more information on when to cite to avoid plagiarism</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214051"/>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6" name="click.wav"/>
            </a:hlinkClick>
            <a:extLst>
              <a:ext uri="{FF2B5EF4-FFF2-40B4-BE49-F238E27FC236}">
                <a16:creationId xmlns:a16="http://schemas.microsoft.com/office/drawing/2014/main" id="{A2F6B776-594F-F345-880E-54E48DF14710}"/>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E4F4D93-17D6-EE44-825B-BE93904E5FF0}"/>
              </a:ext>
            </a:extLst>
          </p:cNvPr>
          <p:cNvSpPr>
            <a:spLocks noChangeAspect="1"/>
          </p:cNvSpPr>
          <p:nvPr/>
        </p:nvSpPr>
        <p:spPr>
          <a:xfrm>
            <a:off x="10676738"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522638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1" i="0" dirty="0">
                <a:solidFill>
                  <a:srgbClr val="000000"/>
                </a:solidFill>
                <a:effectLst/>
                <a:latin typeface="Arial" panose="020B0604020202020204" pitchFamily="34" charset="0"/>
                <a:cs typeface="Arial" panose="020B0604020202020204" pitchFamily="34" charset="0"/>
              </a:rPr>
              <a:t>Using someone else's words without acknowledging who wrote them-</a:t>
            </a:r>
            <a:r>
              <a:rPr lang="en-US" b="0" i="0" dirty="0">
                <a:solidFill>
                  <a:srgbClr val="000000"/>
                </a:solidFill>
                <a:effectLst/>
                <a:latin typeface="Arial" panose="020B0604020202020204" pitchFamily="34" charset="0"/>
                <a:cs typeface="Arial" panose="020B0604020202020204" pitchFamily="34" charset="0"/>
              </a:rPr>
              <a:t>-even when you blend those phrases with your own--</a:t>
            </a:r>
            <a:r>
              <a:rPr lang="en-US" b="1" i="0" dirty="0">
                <a:solidFill>
                  <a:srgbClr val="000000"/>
                </a:solidFill>
                <a:effectLst/>
                <a:latin typeface="Arial" panose="020B0604020202020204" pitchFamily="34" charset="0"/>
                <a:cs typeface="Arial" panose="020B0604020202020204" pitchFamily="34" charset="0"/>
              </a:rPr>
              <a:t>is plagiarism.</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See </a:t>
            </a:r>
            <a:r>
              <a:rPr lang="en-US" dirty="0">
                <a:solidFill>
                  <a:srgbClr val="000000"/>
                </a:solidFill>
                <a:latin typeface="Arial" panose="020B0604020202020204" pitchFamily="34" charset="0"/>
                <a:cs typeface="Arial" panose="020B0604020202020204" pitchFamily="34" charset="0"/>
                <a:hlinkClick r:id="rId2"/>
              </a:rPr>
              <a:t>Plagiarism: Owl One Pager Overview </a:t>
            </a:r>
            <a:r>
              <a:rPr lang="en-US" dirty="0">
                <a:solidFill>
                  <a:srgbClr val="000000"/>
                </a:solidFill>
                <a:latin typeface="Arial" panose="020B0604020202020204" pitchFamily="34" charset="0"/>
                <a:cs typeface="Arial" panose="020B0604020202020204" pitchFamily="34" charset="0"/>
              </a:rPr>
              <a:t>for more information on when to cite to avoid plagiarism.</a:t>
            </a:r>
            <a:endParaRPr lang="en-US" b="0" i="0" dirty="0">
              <a:solidFill>
                <a:srgbClr val="000000"/>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#8 </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BC78CFB6-E8D9-1D4C-BFD8-424B4216CA87}"/>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F68C9DC9-E5BC-BF46-BD50-FFBC4554EA95}"/>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314786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C2F1-5D74-F740-8088-9C0732DFFCB4}"/>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#8</a:t>
            </a:r>
          </a:p>
        </p:txBody>
      </p:sp>
      <p:sp>
        <p:nvSpPr>
          <p:cNvPr id="3" name="Content Placeholder 2">
            <a:extLst>
              <a:ext uri="{FF2B5EF4-FFF2-40B4-BE49-F238E27FC236}">
                <a16:creationId xmlns:a16="http://schemas.microsoft.com/office/drawing/2014/main" id="{525F3B17-8DC5-7741-8354-11D3ABB79BC1}"/>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8. YouTube videos don't have to be cited.</a:t>
            </a:r>
            <a:endParaRPr lang="en-US" dirty="0"/>
          </a:p>
        </p:txBody>
      </p:sp>
      <p:pic>
        <p:nvPicPr>
          <p:cNvPr id="4" name="Picture 3">
            <a:hlinkClick r:id="" action="ppaction://hlinkshowjump?jump=nextslide">
              <a:snd r:embed="rId2" name="bomb.wav"/>
            </a:hlinkClick>
            <a:extLst>
              <a:ext uri="{FF2B5EF4-FFF2-40B4-BE49-F238E27FC236}">
                <a16:creationId xmlns:a16="http://schemas.microsoft.com/office/drawing/2014/main" id="{E71F15E5-D170-9345-82E4-06083089A1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7676" y="2918627"/>
            <a:ext cx="2219718" cy="2219718"/>
          </a:xfrm>
          <a:prstGeom prst="rect">
            <a:avLst/>
          </a:prstGeom>
        </p:spPr>
      </p:pic>
      <p:pic>
        <p:nvPicPr>
          <p:cNvPr id="5" name="Picture 4">
            <a:hlinkClick r:id="rId5" action="ppaction://hlinksldjump">
              <a:snd r:embed="rId6" name="applause.wav"/>
            </a:hlinkClick>
            <a:extLst>
              <a:ext uri="{FF2B5EF4-FFF2-40B4-BE49-F238E27FC236}">
                <a16:creationId xmlns:a16="http://schemas.microsoft.com/office/drawing/2014/main" id="{89D0099D-FE91-EE4A-B1D8-2B014F4D745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0073" y="2918627"/>
            <a:ext cx="2219718" cy="2219718"/>
          </a:xfrm>
          <a:prstGeom prst="rect">
            <a:avLst/>
          </a:prstGeom>
        </p:spPr>
      </p:pic>
      <p:sp>
        <p:nvSpPr>
          <p:cNvPr id="7" name="TextBox 6">
            <a:extLst>
              <a:ext uri="{FF2B5EF4-FFF2-40B4-BE49-F238E27FC236}">
                <a16:creationId xmlns:a16="http://schemas.microsoft.com/office/drawing/2014/main" id="{7C2C84DE-1BAC-684B-8BC2-8BC8DE63BCFF}"/>
              </a:ext>
            </a:extLst>
          </p:cNvPr>
          <p:cNvSpPr txBox="1"/>
          <p:nvPr/>
        </p:nvSpPr>
        <p:spPr>
          <a:xfrm>
            <a:off x="5031932" y="365915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6A17712F-0208-C042-9660-84921812B1DB}"/>
              </a:ext>
            </a:extLst>
          </p:cNvPr>
          <p:cNvSpPr txBox="1"/>
          <p:nvPr/>
        </p:nvSpPr>
        <p:spPr>
          <a:xfrm>
            <a:off x="1371600" y="4001351"/>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bomb.wav"/>
            </a:hlinkClick>
            <a:extLst>
              <a:ext uri="{FF2B5EF4-FFF2-40B4-BE49-F238E27FC236}">
                <a16:creationId xmlns:a16="http://schemas.microsoft.com/office/drawing/2014/main" id="{E30D02F1-B7B7-EB44-BB58-1B6656C7FA9E}"/>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CAA2510C-7741-674A-9B5F-C36FA2F4250C}"/>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700E4A14-BD5D-4A4A-A566-31626DB7E504}"/>
              </a:ext>
            </a:extLst>
          </p:cNvPr>
          <p:cNvSpPr>
            <a:spLocks noChangeAspect="1"/>
          </p:cNvSpPr>
          <p:nvPr/>
        </p:nvSpPr>
        <p:spPr>
          <a:xfrm>
            <a:off x="10676738" y="60781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664896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True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marL="0" indent="0" algn="l" fontAlgn="base">
              <a:buNone/>
            </a:pPr>
            <a:endParaRPr lang="en-US" b="0" i="0" dirty="0">
              <a:solidFill>
                <a:srgbClr val="000000"/>
              </a:solidFill>
              <a:effectLst/>
              <a:latin typeface="Source Sans Pro" panose="020B0503030403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The correct answer is False.</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Any time you use someone's words or ideas, </a:t>
            </a:r>
            <a:r>
              <a:rPr lang="en-US" b="1" i="0" dirty="0">
                <a:solidFill>
                  <a:srgbClr val="000000"/>
                </a:solidFill>
                <a:effectLst/>
                <a:latin typeface="Arial" panose="020B0604020202020204" pitchFamily="34" charset="0"/>
                <a:cs typeface="Arial" panose="020B0604020202020204" pitchFamily="34" charset="0"/>
              </a:rPr>
              <a:t>no matter what the form</a:t>
            </a:r>
            <a:r>
              <a:rPr lang="en-US" b="0" i="0" dirty="0">
                <a:solidFill>
                  <a:srgbClr val="000000"/>
                </a:solidFill>
                <a:effectLst/>
                <a:latin typeface="Arial" panose="020B0604020202020204" pitchFamily="34" charset="0"/>
                <a:cs typeface="Arial" panose="020B0604020202020204" pitchFamily="34" charset="0"/>
              </a:rPr>
              <a:t>, you have to cite it.</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citation examples of Internet or Web Sources including entire websites, web pages, and other online content </a:t>
            </a:r>
            <a:r>
              <a:rPr lang="en-US" b="1" dirty="0">
                <a:solidFill>
                  <a:srgbClr val="000000"/>
                </a:solidFill>
                <a:latin typeface="Arial" panose="020B0604020202020204" pitchFamily="34" charset="0"/>
                <a:cs typeface="Arial" panose="020B0604020202020204" pitchFamily="34" charset="0"/>
              </a:rPr>
              <a:t>like videos or music</a:t>
            </a:r>
            <a:r>
              <a:rPr lang="en-US" dirty="0">
                <a:solidFill>
                  <a:srgbClr val="000000"/>
                </a:solidFill>
                <a:latin typeface="Arial" panose="020B0604020202020204" pitchFamily="34" charset="0"/>
                <a:cs typeface="Arial" panose="020B0604020202020204" pitchFamily="34" charset="0"/>
              </a:rPr>
              <a:t>, visit the following link: </a:t>
            </a:r>
          </a:p>
          <a:p>
            <a:pPr lvl="1" fontAlgn="base"/>
            <a:r>
              <a:rPr lang="en-US" sz="2000" b="1" i="0" dirty="0">
                <a:solidFill>
                  <a:srgbClr val="8E6F3E"/>
                </a:solidFill>
                <a:effectLst/>
                <a:latin typeface="Arial" panose="020B0604020202020204" pitchFamily="34" charset="0"/>
                <a:cs typeface="Arial" panose="020B0604020202020204" pitchFamily="34" charset="0"/>
                <a:hlinkClick r:id="rId2"/>
              </a:rPr>
              <a:t>MLA Works Cited: Electronic Sources (Web Publications)</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5" name="Graphic 4" descr="Close">
            <a:extLst>
              <a:ext uri="{FF2B5EF4-FFF2-40B4-BE49-F238E27FC236}">
                <a16:creationId xmlns:a16="http://schemas.microsoft.com/office/drawing/2014/main" id="{93B9E492-1F4D-A94E-8769-1D522E3C2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467" y="214051"/>
            <a:ext cx="914400" cy="914400"/>
          </a:xfrm>
          <a:prstGeom prst="rect">
            <a:avLst/>
          </a:prstGeom>
        </p:spPr>
      </p:pic>
      <p:sp>
        <p:nvSpPr>
          <p:cNvPr id="6" name="Rectangle 5">
            <a:hlinkClick r:id="" action="ppaction://hlinkshowjump?jump=nextslide">
              <a:snd r:embed="rId5" name="applause.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6" name="click.wav"/>
            </a:hlinkClick>
            <a:extLst>
              <a:ext uri="{FF2B5EF4-FFF2-40B4-BE49-F238E27FC236}">
                <a16:creationId xmlns:a16="http://schemas.microsoft.com/office/drawing/2014/main" id="{7CDEB761-A871-FC40-9587-4900EE643C28}"/>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B463B766-1667-654D-ADB2-56865002EFD0}"/>
              </a:ext>
            </a:extLst>
          </p:cNvPr>
          <p:cNvSpPr>
            <a:spLocks noChangeAspect="1"/>
          </p:cNvSpPr>
          <p:nvPr/>
        </p:nvSpPr>
        <p:spPr>
          <a:xfrm>
            <a:off x="10676738"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11099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normAutofit/>
          </a:bodyPr>
          <a:lstStyle/>
          <a:p>
            <a:r>
              <a:rPr lang="en-US" sz="4800" dirty="0">
                <a:solidFill>
                  <a:srgbClr val="0070C0"/>
                </a:solidFill>
              </a:rPr>
              <a:t>false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Any time you use someone's words or ideas, </a:t>
            </a:r>
            <a:r>
              <a:rPr lang="en-US" b="1" i="0" dirty="0">
                <a:solidFill>
                  <a:srgbClr val="000000"/>
                </a:solidFill>
                <a:effectLst/>
                <a:latin typeface="Arial" panose="020B0604020202020204" pitchFamily="34" charset="0"/>
                <a:cs typeface="Arial" panose="020B0604020202020204" pitchFamily="34" charset="0"/>
              </a:rPr>
              <a:t>no matter what the form</a:t>
            </a:r>
            <a:r>
              <a:rPr lang="en-US" b="0" i="0" dirty="0">
                <a:solidFill>
                  <a:srgbClr val="000000"/>
                </a:solidFill>
                <a:effectLst/>
                <a:latin typeface="Arial" panose="020B0604020202020204" pitchFamily="34" charset="0"/>
                <a:cs typeface="Arial" panose="020B0604020202020204" pitchFamily="34" charset="0"/>
              </a:rPr>
              <a:t>, you have to cite it.</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For citation examples of Internet or Web Sources including entire websites, web pages, and other online content </a:t>
            </a:r>
            <a:r>
              <a:rPr lang="en-US" b="1" dirty="0">
                <a:solidFill>
                  <a:srgbClr val="000000"/>
                </a:solidFill>
                <a:latin typeface="Arial" panose="020B0604020202020204" pitchFamily="34" charset="0"/>
                <a:cs typeface="Arial" panose="020B0604020202020204" pitchFamily="34" charset="0"/>
              </a:rPr>
              <a:t>like videos or music</a:t>
            </a:r>
            <a:r>
              <a:rPr lang="en-US" dirty="0">
                <a:solidFill>
                  <a:srgbClr val="000000"/>
                </a:solidFill>
                <a:latin typeface="Arial" panose="020B0604020202020204" pitchFamily="34" charset="0"/>
                <a:cs typeface="Arial" panose="020B0604020202020204" pitchFamily="34" charset="0"/>
              </a:rPr>
              <a:t>, visit the following link: </a:t>
            </a:r>
          </a:p>
          <a:p>
            <a:pPr lvl="1" fontAlgn="base"/>
            <a:r>
              <a:rPr lang="en-US" sz="2000" b="1" i="0" dirty="0">
                <a:solidFill>
                  <a:srgbClr val="8E6F3E"/>
                </a:solidFill>
                <a:effectLst/>
                <a:latin typeface="Arial" panose="020B0604020202020204" pitchFamily="34" charset="0"/>
                <a:cs typeface="Arial" panose="020B0604020202020204" pitchFamily="34" charset="0"/>
                <a:hlinkClick r:id="rId2"/>
              </a:rPr>
              <a:t>MLA Works Cited: Electronic Sources (Web Publications)</a:t>
            </a:r>
            <a:endParaRPr lang="en-US" sz="20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pic>
        <p:nvPicPr>
          <p:cNvPr id="6" name="Graphic 5" descr="Checkmark">
            <a:extLst>
              <a:ext uri="{FF2B5EF4-FFF2-40B4-BE49-F238E27FC236}">
                <a16:creationId xmlns:a16="http://schemas.microsoft.com/office/drawing/2014/main" id="{12EE4374-6B65-1441-B4E5-89C14FB3B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5106" y="214051"/>
            <a:ext cx="914400" cy="914400"/>
          </a:xfrm>
          <a:prstGeom prst="rect">
            <a:avLst/>
          </a:prstGeom>
        </p:spPr>
      </p:pic>
      <p:sp>
        <p:nvSpPr>
          <p:cNvPr id="7" name="Rectangle 6">
            <a:hlinkClick r:id="" action="ppaction://hlinkshowjump?jump=nextslide">
              <a:snd r:embed="rId5"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#9 </a:t>
            </a:r>
          </a:p>
        </p:txBody>
      </p:sp>
      <p:sp>
        <p:nvSpPr>
          <p:cNvPr id="8" name="Left Arrow 7">
            <a:hlinkClick r:id="" action="ppaction://hlinkshowjump?jump=previousslide">
              <a:snd r:embed="rId5" name="click.wav"/>
            </a:hlinkClick>
            <a:extLst>
              <a:ext uri="{FF2B5EF4-FFF2-40B4-BE49-F238E27FC236}">
                <a16:creationId xmlns:a16="http://schemas.microsoft.com/office/drawing/2014/main" id="{23006EB1-6916-8A4B-9F8B-24DC0CD9A97B}"/>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FF484A75-9BC9-424A-9354-5F8FB334414E}"/>
              </a:ext>
            </a:extLst>
          </p:cNvPr>
          <p:cNvSpPr>
            <a:spLocks noChangeAspect="1"/>
          </p:cNvSpPr>
          <p:nvPr/>
        </p:nvSpPr>
        <p:spPr>
          <a:xfrm>
            <a:off x="10802375" y="6067199"/>
            <a:ext cx="814435" cy="3507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288651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51A8-EC51-B647-BC40-2197C583DF0E}"/>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#9</a:t>
            </a:r>
          </a:p>
        </p:txBody>
      </p:sp>
      <p:sp>
        <p:nvSpPr>
          <p:cNvPr id="3" name="Content Placeholder 2">
            <a:extLst>
              <a:ext uri="{FF2B5EF4-FFF2-40B4-BE49-F238E27FC236}">
                <a16:creationId xmlns:a16="http://schemas.microsoft.com/office/drawing/2014/main" id="{AA837559-C7BE-8645-94CC-9C8C78140D1D}"/>
              </a:ext>
            </a:extLst>
          </p:cNvPr>
          <p:cNvSpPr>
            <a:spLocks noGrp="1"/>
          </p:cNvSpPr>
          <p:nvPr>
            <p:ph idx="1"/>
          </p:nvPr>
        </p:nvSpPr>
        <p:spPr/>
        <p:txBody>
          <a:bodyPr/>
          <a:lstStyle/>
          <a:p>
            <a:pPr marL="0" indent="0" algn="l" fontAlgn="base">
              <a:buNone/>
            </a:pPr>
            <a:r>
              <a:rPr lang="en-US" b="1" i="0" dirty="0">
                <a:solidFill>
                  <a:srgbClr val="000000"/>
                </a:solidFill>
                <a:effectLst/>
                <a:latin typeface="Source Sans Pro" panose="020B0503030403020204" pitchFamily="34" charset="0"/>
              </a:rPr>
              <a:t>9. If you come across the phrase "to be or not to be" and use it in your paper, you have to cite it.</a:t>
            </a:r>
          </a:p>
          <a:p>
            <a:pPr marL="0" indent="0" algn="l" fontAlgn="base">
              <a:buNone/>
            </a:pPr>
            <a:endParaRPr lang="en-US" b="0" i="0" dirty="0">
              <a:solidFill>
                <a:srgbClr val="000000"/>
              </a:solidFill>
              <a:effectLst/>
              <a:latin typeface="Source Sans Pro" panose="020B0503030403020204" pitchFamily="34" charset="0"/>
            </a:endParaRPr>
          </a:p>
          <a:p>
            <a:endParaRPr lang="en-US" dirty="0"/>
          </a:p>
        </p:txBody>
      </p:sp>
      <p:pic>
        <p:nvPicPr>
          <p:cNvPr id="4" name="Picture 3">
            <a:hlinkClick r:id="" action="ppaction://hlinkshowjump?jump=nextslide">
              <a:snd r:embed="rId2" name="applause.wav"/>
            </a:hlinkClick>
            <a:extLst>
              <a:ext uri="{FF2B5EF4-FFF2-40B4-BE49-F238E27FC236}">
                <a16:creationId xmlns:a16="http://schemas.microsoft.com/office/drawing/2014/main" id="{B48D133A-B457-9843-80A6-2F6FDE3C17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7676" y="2918627"/>
            <a:ext cx="2219718" cy="2219718"/>
          </a:xfrm>
          <a:prstGeom prst="rect">
            <a:avLst/>
          </a:prstGeom>
        </p:spPr>
      </p:pic>
      <p:pic>
        <p:nvPicPr>
          <p:cNvPr id="5" name="Picture 4">
            <a:hlinkClick r:id="rId5" action="ppaction://hlinksldjump">
              <a:snd r:embed="rId6" name="bomb.wav"/>
            </a:hlinkClick>
            <a:extLst>
              <a:ext uri="{FF2B5EF4-FFF2-40B4-BE49-F238E27FC236}">
                <a16:creationId xmlns:a16="http://schemas.microsoft.com/office/drawing/2014/main" id="{88AAC1EB-CC25-234C-8683-5583EB63BE0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0073" y="2918627"/>
            <a:ext cx="2219718" cy="2219718"/>
          </a:xfrm>
          <a:prstGeom prst="rect">
            <a:avLst/>
          </a:prstGeom>
        </p:spPr>
      </p:pic>
      <p:sp>
        <p:nvSpPr>
          <p:cNvPr id="7" name="TextBox 6">
            <a:extLst>
              <a:ext uri="{FF2B5EF4-FFF2-40B4-BE49-F238E27FC236}">
                <a16:creationId xmlns:a16="http://schemas.microsoft.com/office/drawing/2014/main" id="{8A46AF26-A40F-5244-8740-BF1548162D17}"/>
              </a:ext>
            </a:extLst>
          </p:cNvPr>
          <p:cNvSpPr txBox="1"/>
          <p:nvPr/>
        </p:nvSpPr>
        <p:spPr>
          <a:xfrm>
            <a:off x="5031932" y="371346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DCE92637-7184-1F4F-924F-FA6FF3098DE6}"/>
              </a:ext>
            </a:extLst>
          </p:cNvPr>
          <p:cNvSpPr txBox="1"/>
          <p:nvPr/>
        </p:nvSpPr>
        <p:spPr>
          <a:xfrm>
            <a:off x="1388533" y="3972622"/>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applause.wav"/>
            </a:hlinkClick>
            <a:extLst>
              <a:ext uri="{FF2B5EF4-FFF2-40B4-BE49-F238E27FC236}">
                <a16:creationId xmlns:a16="http://schemas.microsoft.com/office/drawing/2014/main" id="{F7BC4886-F73F-7149-9087-D5267606B5E6}"/>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6EFB13B5-FA3B-DF4F-A1E9-F83BCC8F43A7}"/>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21BBD074-6329-674C-A427-A41FDEAE8258}"/>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228196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normAutofit/>
          </a:bodyPr>
          <a:lstStyle/>
          <a:p>
            <a:r>
              <a:rPr lang="en-US" sz="4800" dirty="0">
                <a:solidFill>
                  <a:srgbClr val="0070C0"/>
                </a:solidFill>
              </a:rPr>
              <a:t>True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b="0" i="0" dirty="0">
                <a:solidFill>
                  <a:srgbClr val="000000"/>
                </a:solidFill>
                <a:effectLst/>
                <a:latin typeface="Arial" panose="020B0604020202020204" pitchFamily="34" charset="0"/>
                <a:cs typeface="Arial" panose="020B0604020202020204" pitchFamily="34" charset="0"/>
              </a:rPr>
              <a:t>CORRECT! </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Whether it's two words or ten, you have to credit your source any time you use someone else's words.</a:t>
            </a:r>
          </a:p>
          <a:p>
            <a:pPr marL="0" indent="0"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Use the </a:t>
            </a:r>
            <a:r>
              <a:rPr lang="en-US" dirty="0">
                <a:solidFill>
                  <a:srgbClr val="000000"/>
                </a:solidFill>
                <a:latin typeface="Arial" panose="020B0604020202020204" pitchFamily="34" charset="0"/>
                <a:cs typeface="Arial" panose="020B0604020202020204" pitchFamily="34" charset="0"/>
                <a:hlinkClick r:id="rId2"/>
              </a:rPr>
              <a:t>“Should I Cite This: A Visual Guide From the Purdue OWL,”</a:t>
            </a:r>
            <a:r>
              <a:rPr lang="en-US" dirty="0">
                <a:solidFill>
                  <a:srgbClr val="000000"/>
                </a:solidFill>
                <a:latin typeface="Arial" panose="020B0604020202020204" pitchFamily="34" charset="0"/>
                <a:cs typeface="Arial" panose="020B0604020202020204" pitchFamily="34" charset="0"/>
              </a:rPr>
              <a:t> to help you decide if a citation is needed.  </a:t>
            </a:r>
            <a:endParaRPr lang="en-US" b="0" i="0" dirty="0">
              <a:solidFill>
                <a:srgbClr val="000000"/>
              </a:solidFill>
              <a:effectLst/>
              <a:latin typeface="Arial" panose="020B0604020202020204" pitchFamily="34" charset="0"/>
              <a:cs typeface="Arial" panose="020B0604020202020204" pitchFamily="34" charset="0"/>
            </a:endParaRPr>
          </a:p>
        </p:txBody>
      </p:sp>
      <p:sp>
        <p:nvSpPr>
          <p:cNvPr id="6" name="Rectangle 5">
            <a:hlinkClick r:id="" action="ppaction://hlinkshowjump?jump=nextslide">
              <a:snd r:embed="rId3" name="bomb.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4" name="click.wav"/>
            </a:hlinkClick>
            <a:extLst>
              <a:ext uri="{FF2B5EF4-FFF2-40B4-BE49-F238E27FC236}">
                <a16:creationId xmlns:a16="http://schemas.microsoft.com/office/drawing/2014/main" id="{EDDBE297-F1FC-C44B-B332-B598E6C57902}"/>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8159106F-C509-CF47-80A9-C4A8CD87BD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0573" y="234173"/>
            <a:ext cx="914400" cy="914400"/>
          </a:xfrm>
          <a:prstGeom prst="rect">
            <a:avLst/>
          </a:prstGeom>
        </p:spPr>
      </p:pic>
      <p:sp>
        <p:nvSpPr>
          <p:cNvPr id="9" name="Right Arrow 8">
            <a:extLst>
              <a:ext uri="{FF2B5EF4-FFF2-40B4-BE49-F238E27FC236}">
                <a16:creationId xmlns:a16="http://schemas.microsoft.com/office/drawing/2014/main" id="{02975D2E-2DFE-244C-B432-DA90D0AFF721}"/>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383505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lstStyle/>
          <a:p>
            <a:pPr algn="l" fontAlgn="base"/>
            <a:r>
              <a:rPr lang="en-US" dirty="0">
                <a:solidFill>
                  <a:srgbClr val="000000"/>
                </a:solidFill>
                <a:latin typeface="Arial" panose="020B0604020202020204" pitchFamily="34" charset="0"/>
                <a:cs typeface="Arial" panose="020B0604020202020204" pitchFamily="34" charset="0"/>
              </a:rPr>
              <a:t>The correct answer is True. </a:t>
            </a:r>
            <a:endParaRPr lang="en-US" b="0" i="0" dirty="0">
              <a:solidFill>
                <a:srgbClr val="000000"/>
              </a:solidFill>
              <a:effectLst/>
              <a:latin typeface="Arial" panose="020B0604020202020204" pitchFamily="34" charset="0"/>
              <a:cs typeface="Arial" panose="020B0604020202020204" pitchFamily="34" charset="0"/>
            </a:endParaRP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Whether it's two words or ten, you have to credit your source any time you use someone else's words.</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Use the </a:t>
            </a:r>
            <a:r>
              <a:rPr lang="en-US" dirty="0">
                <a:solidFill>
                  <a:srgbClr val="000000"/>
                </a:solidFill>
                <a:latin typeface="Arial" panose="020B0604020202020204" pitchFamily="34" charset="0"/>
                <a:cs typeface="Arial" panose="020B0604020202020204" pitchFamily="34" charset="0"/>
                <a:hlinkClick r:id="rId2"/>
              </a:rPr>
              <a:t>“Should I Cite This: A Visual Guide From the Purdue OWL,”</a:t>
            </a:r>
            <a:r>
              <a:rPr lang="en-US" dirty="0">
                <a:solidFill>
                  <a:srgbClr val="000000"/>
                </a:solidFill>
                <a:latin typeface="Arial" panose="020B0604020202020204" pitchFamily="34" charset="0"/>
                <a:cs typeface="Arial" panose="020B0604020202020204" pitchFamily="34" charset="0"/>
              </a:rPr>
              <a:t> to help you decide if a citation is needed.  </a:t>
            </a:r>
            <a:endParaRPr lang="en-US" b="0" i="0" dirty="0">
              <a:solidFill>
                <a:srgbClr val="000000"/>
              </a:solidFill>
              <a:effectLst/>
              <a:latin typeface="Arial" panose="020B0604020202020204" pitchFamily="34" charset="0"/>
              <a:cs typeface="Arial" panose="020B0604020202020204" pitchFamily="34" charset="0"/>
            </a:endParaRPr>
          </a:p>
        </p:txBody>
      </p:sp>
      <p:sp>
        <p:nvSpPr>
          <p:cNvPr id="7" name="Rectangle 6">
            <a:hlinkClick r:id="" action="ppaction://hlinkshowjump?jump=nextslide">
              <a:snd r:embed="rId3" name="click.wav"/>
            </a:hlinkClick>
            <a:extLst>
              <a:ext uri="{FF2B5EF4-FFF2-40B4-BE49-F238E27FC236}">
                <a16:creationId xmlns:a16="http://schemas.microsoft.com/office/drawing/2014/main" id="{6A592D4D-C7C9-0047-86FB-0DFB270E9CCF}"/>
              </a:ext>
            </a:extLst>
          </p:cNvPr>
          <p:cNvSpPr/>
          <p:nvPr/>
        </p:nvSpPr>
        <p:spPr>
          <a:xfrm>
            <a:off x="8957733" y="5879592"/>
            <a:ext cx="2659077"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 #10 </a:t>
            </a:r>
          </a:p>
        </p:txBody>
      </p:sp>
      <p:sp>
        <p:nvSpPr>
          <p:cNvPr id="8" name="Left Arrow 7">
            <a:hlinkClick r:id="" action="ppaction://hlinkshowjump?jump=previousslide">
              <a:snd r:embed="rId3" name="click.wav"/>
            </a:hlinkClick>
            <a:extLst>
              <a:ext uri="{FF2B5EF4-FFF2-40B4-BE49-F238E27FC236}">
                <a16:creationId xmlns:a16="http://schemas.microsoft.com/office/drawing/2014/main" id="{18BCC5F9-DC60-2A41-91C5-62BCA4430B3B}"/>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lose">
            <a:extLst>
              <a:ext uri="{FF2B5EF4-FFF2-40B4-BE49-F238E27FC236}">
                <a16:creationId xmlns:a16="http://schemas.microsoft.com/office/drawing/2014/main" id="{9668956E-D7C8-644F-AB7F-C37542047F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4934" y="382385"/>
            <a:ext cx="914400" cy="914400"/>
          </a:xfrm>
          <a:prstGeom prst="rect">
            <a:avLst/>
          </a:prstGeom>
        </p:spPr>
      </p:pic>
      <p:sp>
        <p:nvSpPr>
          <p:cNvPr id="10" name="Right Arrow 9">
            <a:extLst>
              <a:ext uri="{FF2B5EF4-FFF2-40B4-BE49-F238E27FC236}">
                <a16:creationId xmlns:a16="http://schemas.microsoft.com/office/drawing/2014/main" id="{1FA7B0A9-C469-8D45-8FAD-2AE3D77F9030}"/>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16575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8075CC-E7B8-8743-B639-4977AEE4D7A8}"/>
              </a:ext>
            </a:extLst>
          </p:cNvPr>
          <p:cNvPicPr>
            <a:picLocks noGrp="1" noChangeAspect="1"/>
          </p:cNvPicPr>
          <p:nvPr>
            <p:ph idx="1"/>
          </p:nvPr>
        </p:nvPicPr>
        <p:blipFill>
          <a:blip r:embed="rId2"/>
          <a:stretch>
            <a:fillRect/>
          </a:stretch>
        </p:blipFill>
        <p:spPr>
          <a:xfrm>
            <a:off x="1896531" y="141047"/>
            <a:ext cx="9042401" cy="5793788"/>
          </a:xfrm>
          <a:prstGeom prst="rect">
            <a:avLst/>
          </a:prstGeom>
        </p:spPr>
      </p:pic>
      <p:sp>
        <p:nvSpPr>
          <p:cNvPr id="7" name="Left Arrow 6">
            <a:hlinkClick r:id="" action="ppaction://hlinkshowjump?jump=previousslide">
              <a:snd r:embed="rId3" name="click.wav"/>
            </a:hlinkClick>
            <a:extLst>
              <a:ext uri="{FF2B5EF4-FFF2-40B4-BE49-F238E27FC236}">
                <a16:creationId xmlns:a16="http://schemas.microsoft.com/office/drawing/2014/main" id="{0227D003-B0DB-A44B-A803-1D31C609F284}"/>
              </a:ext>
            </a:extLst>
          </p:cNvPr>
          <p:cNvSpPr/>
          <p:nvPr/>
        </p:nvSpPr>
        <p:spPr>
          <a:xfrm>
            <a:off x="45545" y="5934835"/>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 action="ppaction://hlinkshowjump?jump=nextslide">
              <a:snd r:embed="rId3" name="click.wav"/>
            </a:hlinkClick>
            <a:extLst>
              <a:ext uri="{FF2B5EF4-FFF2-40B4-BE49-F238E27FC236}">
                <a16:creationId xmlns:a16="http://schemas.microsoft.com/office/drawing/2014/main" id="{57D2A708-7DC0-9A49-A5A9-C05604E2E1A3}"/>
              </a:ext>
            </a:extLst>
          </p:cNvPr>
          <p:cNvSpPr/>
          <p:nvPr/>
        </p:nvSpPr>
        <p:spPr>
          <a:xfrm>
            <a:off x="8233648" y="5991009"/>
            <a:ext cx="3552496"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Formatting Entries </a:t>
            </a:r>
          </a:p>
        </p:txBody>
      </p:sp>
      <p:sp>
        <p:nvSpPr>
          <p:cNvPr id="8" name="Right Arrow 7">
            <a:extLst>
              <a:ext uri="{FF2B5EF4-FFF2-40B4-BE49-F238E27FC236}">
                <a16:creationId xmlns:a16="http://schemas.microsoft.com/office/drawing/2014/main" id="{9A8E3E46-5289-1E4D-ADAC-E3BFBAF3C4D9}"/>
              </a:ext>
            </a:extLst>
          </p:cNvPr>
          <p:cNvSpPr>
            <a:spLocks noChangeAspect="1"/>
          </p:cNvSpPr>
          <p:nvPr/>
        </p:nvSpPr>
        <p:spPr>
          <a:xfrm>
            <a:off x="10819582" y="6111665"/>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05186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3207-F28B-AE41-9242-2ECC9FF0810C}"/>
              </a:ext>
            </a:extLst>
          </p:cNvPr>
          <p:cNvSpPr>
            <a:spLocks noGrp="1"/>
          </p:cNvSpPr>
          <p:nvPr>
            <p:ph type="title"/>
          </p:nvPr>
        </p:nvSpPr>
        <p:spPr/>
        <p:txBody>
          <a:bodyPr>
            <a:normAutofit/>
          </a:bodyPr>
          <a:lstStyle/>
          <a:p>
            <a:r>
              <a:rPr lang="en-US" sz="4800" dirty="0">
                <a:solidFill>
                  <a:srgbClr val="0070C0"/>
                </a:solidFill>
              </a:rPr>
              <a:t>Test Your Knowledge </a:t>
            </a:r>
            <a:br>
              <a:rPr lang="en-US" sz="4800" dirty="0">
                <a:solidFill>
                  <a:srgbClr val="0070C0"/>
                </a:solidFill>
              </a:rPr>
            </a:br>
            <a:r>
              <a:rPr lang="en-US" sz="4800" dirty="0">
                <a:solidFill>
                  <a:srgbClr val="0070C0"/>
                </a:solidFill>
              </a:rPr>
              <a:t>Question #10</a:t>
            </a:r>
          </a:p>
        </p:txBody>
      </p:sp>
      <p:sp>
        <p:nvSpPr>
          <p:cNvPr id="3" name="Content Placeholder 2">
            <a:extLst>
              <a:ext uri="{FF2B5EF4-FFF2-40B4-BE49-F238E27FC236}">
                <a16:creationId xmlns:a16="http://schemas.microsoft.com/office/drawing/2014/main" id="{4C5BD144-8C75-7A40-A2A6-842594BF65E3}"/>
              </a:ext>
            </a:extLst>
          </p:cNvPr>
          <p:cNvSpPr>
            <a:spLocks noGrp="1"/>
          </p:cNvSpPr>
          <p:nvPr>
            <p:ph idx="1"/>
          </p:nvPr>
        </p:nvSpPr>
        <p:spPr/>
        <p:txBody>
          <a:bodyPr/>
          <a:lstStyle/>
          <a:p>
            <a:pPr marL="0" indent="0">
              <a:buNone/>
            </a:pPr>
            <a:r>
              <a:rPr lang="en-US" b="1" i="0" dirty="0">
                <a:solidFill>
                  <a:srgbClr val="000000"/>
                </a:solidFill>
                <a:effectLst/>
                <a:latin typeface="Source Sans Pro" panose="020B0503030403020204" pitchFamily="34" charset="0"/>
              </a:rPr>
              <a:t>10. The date for George Washington’s birthday is common knowledge which means you don't have to cite the source in which you found it.</a:t>
            </a:r>
            <a:endParaRPr lang="en-US" dirty="0"/>
          </a:p>
        </p:txBody>
      </p:sp>
      <p:pic>
        <p:nvPicPr>
          <p:cNvPr id="4" name="Picture 3">
            <a:hlinkClick r:id="" action="ppaction://hlinkshowjump?jump=nextslide">
              <a:snd r:embed="rId2" name="applause.wav"/>
            </a:hlinkClick>
            <a:extLst>
              <a:ext uri="{FF2B5EF4-FFF2-40B4-BE49-F238E27FC236}">
                <a16:creationId xmlns:a16="http://schemas.microsoft.com/office/drawing/2014/main" id="{4D9337E8-0587-D54E-B891-339544F86C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02210" y="3172627"/>
            <a:ext cx="2219718" cy="2219718"/>
          </a:xfrm>
          <a:prstGeom prst="rect">
            <a:avLst/>
          </a:prstGeom>
        </p:spPr>
      </p:pic>
      <p:pic>
        <p:nvPicPr>
          <p:cNvPr id="5" name="Picture 4">
            <a:hlinkClick r:id="rId5" action="ppaction://hlinksldjump">
              <a:snd r:embed="rId6" name="bomb.wav"/>
            </a:hlinkClick>
            <a:extLst>
              <a:ext uri="{FF2B5EF4-FFF2-40B4-BE49-F238E27FC236}">
                <a16:creationId xmlns:a16="http://schemas.microsoft.com/office/drawing/2014/main" id="{10B32436-00B2-4A4D-ABAB-A8AD7DDC4EE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0074" y="3172627"/>
            <a:ext cx="2219718" cy="2219718"/>
          </a:xfrm>
          <a:prstGeom prst="rect">
            <a:avLst/>
          </a:prstGeom>
        </p:spPr>
      </p:pic>
      <p:sp>
        <p:nvSpPr>
          <p:cNvPr id="7" name="TextBox 6">
            <a:extLst>
              <a:ext uri="{FF2B5EF4-FFF2-40B4-BE49-F238E27FC236}">
                <a16:creationId xmlns:a16="http://schemas.microsoft.com/office/drawing/2014/main" id="{25375FFC-24DC-7E43-9987-9095E5AB9AC0}"/>
              </a:ext>
            </a:extLst>
          </p:cNvPr>
          <p:cNvSpPr txBox="1"/>
          <p:nvPr/>
        </p:nvSpPr>
        <p:spPr>
          <a:xfrm>
            <a:off x="5031933" y="3913154"/>
            <a:ext cx="6096000" cy="369332"/>
          </a:xfrm>
          <a:prstGeom prst="rect">
            <a:avLst/>
          </a:prstGeom>
          <a:noFill/>
        </p:spPr>
        <p:txBody>
          <a:bodyPr wrap="square">
            <a:spAutoFit/>
          </a:bodyPr>
          <a:lstStyle/>
          <a:p>
            <a:pPr algn="ctr"/>
            <a:r>
              <a:rPr lang="en-US" sz="1800" dirty="0">
                <a:latin typeface="+mj-lt"/>
              </a:rPr>
              <a:t>FALSE</a:t>
            </a:r>
          </a:p>
        </p:txBody>
      </p:sp>
      <p:sp>
        <p:nvSpPr>
          <p:cNvPr id="9" name="TextBox 8">
            <a:extLst>
              <a:ext uri="{FF2B5EF4-FFF2-40B4-BE49-F238E27FC236}">
                <a16:creationId xmlns:a16="http://schemas.microsoft.com/office/drawing/2014/main" id="{C6DAED1E-B670-6C41-B2E2-3208D4E227DE}"/>
              </a:ext>
            </a:extLst>
          </p:cNvPr>
          <p:cNvSpPr txBox="1"/>
          <p:nvPr/>
        </p:nvSpPr>
        <p:spPr>
          <a:xfrm>
            <a:off x="1165896" y="4237780"/>
            <a:ext cx="6096000" cy="369332"/>
          </a:xfrm>
          <a:prstGeom prst="rect">
            <a:avLst/>
          </a:prstGeom>
          <a:noFill/>
        </p:spPr>
        <p:txBody>
          <a:bodyPr wrap="square">
            <a:spAutoFit/>
          </a:bodyPr>
          <a:lstStyle/>
          <a:p>
            <a:pPr algn="ctr"/>
            <a:r>
              <a:rPr lang="en-US" sz="1800" dirty="0">
                <a:latin typeface="+mj-lt"/>
              </a:rPr>
              <a:t>TRUE</a:t>
            </a:r>
          </a:p>
        </p:txBody>
      </p:sp>
      <p:sp>
        <p:nvSpPr>
          <p:cNvPr id="10" name="Rectangle 9">
            <a:hlinkClick r:id="" action="ppaction://hlinkshowjump?jump=nextslide">
              <a:snd r:embed="rId2" name="applause.wav"/>
            </a:hlinkClick>
            <a:extLst>
              <a:ext uri="{FF2B5EF4-FFF2-40B4-BE49-F238E27FC236}">
                <a16:creationId xmlns:a16="http://schemas.microsoft.com/office/drawing/2014/main" id="{E4117139-CCD4-8D43-8E90-7868F6CAB303}"/>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True </a:t>
            </a:r>
          </a:p>
        </p:txBody>
      </p:sp>
      <p:sp>
        <p:nvSpPr>
          <p:cNvPr id="11" name="Left Arrow 10">
            <a:hlinkClick r:id="" action="ppaction://hlinkshowjump?jump=previousslide">
              <a:snd r:embed="rId9" name="click.wav"/>
            </a:hlinkClick>
            <a:extLst>
              <a:ext uri="{FF2B5EF4-FFF2-40B4-BE49-F238E27FC236}">
                <a16:creationId xmlns:a16="http://schemas.microsoft.com/office/drawing/2014/main" id="{7EAC5ACD-AEAB-1249-9BEA-5DE0B5AFDA3E}"/>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C47D703B-5010-6241-803A-CFCAF48BAA99}"/>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819376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p:txBody>
          <a:bodyPr/>
          <a:lstStyle/>
          <a:p>
            <a:r>
              <a:rPr lang="en-US" sz="4800" dirty="0">
                <a:solidFill>
                  <a:srgbClr val="0070C0"/>
                </a:solidFill>
              </a:rPr>
              <a:t>True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874517"/>
            <a:ext cx="10178322" cy="4005075"/>
          </a:xfrm>
        </p:spPr>
        <p:txBody>
          <a:bodyPr>
            <a:normAutofit fontScale="92500" lnSpcReduction="20000"/>
          </a:bodyPr>
          <a:lstStyle/>
          <a:p>
            <a:pPr algn="l" fontAlgn="base"/>
            <a:r>
              <a:rPr lang="en-US" sz="2200" b="0" i="0" dirty="0">
                <a:solidFill>
                  <a:srgbClr val="000000"/>
                </a:solidFill>
                <a:effectLst/>
                <a:latin typeface="Arial" panose="020B0604020202020204" pitchFamily="34" charset="0"/>
                <a:cs typeface="Arial" panose="020B0604020202020204" pitchFamily="34" charset="0"/>
              </a:rPr>
              <a:t>CORRECT!</a:t>
            </a:r>
          </a:p>
          <a:p>
            <a:pPr marL="0" indent="0" algn="l" fontAlgn="base">
              <a:buNone/>
            </a:pPr>
            <a:endParaRPr lang="en-US" sz="2200" b="0" i="0" dirty="0">
              <a:solidFill>
                <a:srgbClr val="000000"/>
              </a:solidFill>
              <a:effectLst/>
              <a:latin typeface="Arial" panose="020B0604020202020204" pitchFamily="34" charset="0"/>
              <a:cs typeface="Arial" panose="020B0604020202020204" pitchFamily="34" charset="0"/>
            </a:endParaRPr>
          </a:p>
          <a:p>
            <a:pPr algn="l" fontAlgn="base"/>
            <a:r>
              <a:rPr lang="en-US" sz="2200" b="0" i="0" dirty="0">
                <a:solidFill>
                  <a:srgbClr val="000000"/>
                </a:solidFill>
                <a:effectLst/>
                <a:latin typeface="Arial" panose="020B0604020202020204" pitchFamily="34" charset="0"/>
                <a:cs typeface="Arial" panose="020B0604020202020204" pitchFamily="34" charset="0"/>
              </a:rPr>
              <a:t>George Washington's birthdate can be verified in several different sources which means it's common knowledge and you don't have to cite it.</a:t>
            </a:r>
          </a:p>
          <a:p>
            <a:pPr marL="0" indent="0">
              <a:buNone/>
            </a:pPr>
            <a:endParaRPr lang="en-US" sz="22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200" b="0" i="0" dirty="0">
                <a:solidFill>
                  <a:srgbClr val="333333"/>
                </a:solidFill>
                <a:effectLst/>
                <a:latin typeface="Arial" panose="020B0604020202020204" pitchFamily="34" charset="0"/>
                <a:cs typeface="Arial" panose="020B0604020202020204" pitchFamily="34" charset="0"/>
              </a:rPr>
              <a:t>When you are using "common knowledge," </a:t>
            </a:r>
            <a:r>
              <a:rPr lang="en-US" sz="2200" b="1" i="0" dirty="0">
                <a:solidFill>
                  <a:srgbClr val="333333"/>
                </a:solidFill>
                <a:effectLst/>
                <a:latin typeface="Arial" panose="020B0604020202020204" pitchFamily="34" charset="0"/>
                <a:cs typeface="Arial" panose="020B0604020202020204" pitchFamily="34" charset="0"/>
              </a:rPr>
              <a:t>things </a:t>
            </a:r>
            <a:r>
              <a:rPr lang="en-US" sz="2200" b="1" dirty="0">
                <a:solidFill>
                  <a:srgbClr val="333333"/>
                </a:solidFill>
                <a:latin typeface="Arial" panose="020B0604020202020204" pitchFamily="34" charset="0"/>
                <a:cs typeface="Arial" panose="020B0604020202020204" pitchFamily="34" charset="0"/>
              </a:rPr>
              <a:t>that do not need a citation are </a:t>
            </a:r>
            <a:r>
              <a:rPr lang="en-US" sz="2200" b="1" i="0" dirty="0">
                <a:solidFill>
                  <a:srgbClr val="000000"/>
                </a:solidFill>
                <a:effectLst/>
                <a:latin typeface="Arial" panose="020B0604020202020204" pitchFamily="34" charset="0"/>
                <a:cs typeface="Arial" panose="020B0604020202020204" pitchFamily="34" charset="0"/>
              </a:rPr>
              <a:t>common sayings and proverbs ("look before you leap") and historical dates, places, and events. </a:t>
            </a:r>
            <a:endParaRPr lang="en-US" sz="2200" b="1" i="0" dirty="0">
              <a:solidFill>
                <a:srgbClr val="333333"/>
              </a:solidFill>
              <a:effectLst/>
              <a:latin typeface="Arial" panose="020B0604020202020204" pitchFamily="34" charset="0"/>
              <a:cs typeface="Arial" panose="020B0604020202020204" pitchFamily="34" charset="0"/>
            </a:endParaRPr>
          </a:p>
          <a:p>
            <a:pPr algn="l" fontAlgn="base"/>
            <a:endParaRPr lang="en-US" sz="2200" b="0" i="0" dirty="0">
              <a:solidFill>
                <a:srgbClr val="000000"/>
              </a:solidFill>
              <a:effectLst/>
              <a:latin typeface="Arial" panose="020B0604020202020204" pitchFamily="34" charset="0"/>
              <a:cs typeface="Arial" panose="020B0604020202020204" pitchFamily="34" charset="0"/>
            </a:endParaRPr>
          </a:p>
          <a:p>
            <a:pPr algn="l" fontAlgn="base"/>
            <a:r>
              <a:rPr lang="en-US" sz="2200" dirty="0">
                <a:solidFill>
                  <a:srgbClr val="000000"/>
                </a:solidFill>
                <a:latin typeface="Arial" panose="020B0604020202020204" pitchFamily="34" charset="0"/>
                <a:cs typeface="Arial" panose="020B0604020202020204" pitchFamily="34" charset="0"/>
              </a:rPr>
              <a:t>For more information on “common knowledge”, visit the following link: </a:t>
            </a:r>
          </a:p>
          <a:p>
            <a:pPr lvl="1" fontAlgn="base"/>
            <a:r>
              <a:rPr lang="en-US" sz="2200" b="1" dirty="0">
                <a:solidFill>
                  <a:srgbClr val="8E6F3E"/>
                </a:solidFill>
                <a:latin typeface="Arial" panose="020B0604020202020204" pitchFamily="34" charset="0"/>
                <a:cs typeface="Arial" panose="020B0604020202020204" pitchFamily="34" charset="0"/>
                <a:hlinkClick r:id="rId2"/>
              </a:rPr>
              <a:t>What is ‘Common Knowledge’?</a:t>
            </a:r>
            <a:endParaRPr lang="en-US" sz="22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sp>
        <p:nvSpPr>
          <p:cNvPr id="6" name="Rectangle 5">
            <a:hlinkClick r:id="" action="ppaction://hlinkshowjump?jump=nextslide">
              <a:snd r:embed="rId3" name="bomb.wav"/>
            </a:hlinkClick>
            <a:extLst>
              <a:ext uri="{FF2B5EF4-FFF2-40B4-BE49-F238E27FC236}">
                <a16:creationId xmlns:a16="http://schemas.microsoft.com/office/drawing/2014/main" id="{5B42821E-C779-A74F-9C47-B973793C33FA}"/>
              </a:ext>
            </a:extLst>
          </p:cNvPr>
          <p:cNvSpPr/>
          <p:nvPr/>
        </p:nvSpPr>
        <p:spPr>
          <a:xfrm>
            <a:off x="9736667" y="5879592"/>
            <a:ext cx="18801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False </a:t>
            </a:r>
          </a:p>
        </p:txBody>
      </p:sp>
      <p:sp>
        <p:nvSpPr>
          <p:cNvPr id="7" name="Left Arrow 6">
            <a:hlinkClick r:id="" action="ppaction://hlinkshowjump?jump=previousslide">
              <a:snd r:embed="rId4" name="click.wav"/>
            </a:hlinkClick>
            <a:extLst>
              <a:ext uri="{FF2B5EF4-FFF2-40B4-BE49-F238E27FC236}">
                <a16:creationId xmlns:a16="http://schemas.microsoft.com/office/drawing/2014/main" id="{76348842-393C-F247-BFE1-AACB7FE40436}"/>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62D25D97-7B65-F64B-8A89-196ED0A816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7239" y="382385"/>
            <a:ext cx="914400" cy="914400"/>
          </a:xfrm>
          <a:prstGeom prst="rect">
            <a:avLst/>
          </a:prstGeom>
        </p:spPr>
      </p:pic>
      <p:sp>
        <p:nvSpPr>
          <p:cNvPr id="9" name="Right Arrow 8">
            <a:extLst>
              <a:ext uri="{FF2B5EF4-FFF2-40B4-BE49-F238E27FC236}">
                <a16:creationId xmlns:a16="http://schemas.microsoft.com/office/drawing/2014/main" id="{F0C82AE8-1267-2044-9C04-01E79E81EEFC}"/>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5874632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810B-D0B6-1E44-8C29-B5F9A2A6ED94}"/>
              </a:ext>
            </a:extLst>
          </p:cNvPr>
          <p:cNvSpPr>
            <a:spLocks noGrp="1"/>
          </p:cNvSpPr>
          <p:nvPr>
            <p:ph type="title"/>
          </p:nvPr>
        </p:nvSpPr>
        <p:spPr>
          <a:xfrm>
            <a:off x="1251678" y="382385"/>
            <a:ext cx="10178322" cy="1130125"/>
          </a:xfrm>
        </p:spPr>
        <p:txBody>
          <a:bodyPr/>
          <a:lstStyle/>
          <a:p>
            <a:r>
              <a:rPr lang="en-US" sz="4800" dirty="0">
                <a:solidFill>
                  <a:srgbClr val="0070C0"/>
                </a:solidFill>
              </a:rPr>
              <a:t>false</a:t>
            </a:r>
            <a:r>
              <a:rPr lang="en-US" dirty="0"/>
              <a:t> </a:t>
            </a:r>
          </a:p>
        </p:txBody>
      </p:sp>
      <p:sp>
        <p:nvSpPr>
          <p:cNvPr id="3" name="Content Placeholder 2">
            <a:extLst>
              <a:ext uri="{FF2B5EF4-FFF2-40B4-BE49-F238E27FC236}">
                <a16:creationId xmlns:a16="http://schemas.microsoft.com/office/drawing/2014/main" id="{A45D3268-A7D2-454F-9C1A-E1C720F92B4B}"/>
              </a:ext>
            </a:extLst>
          </p:cNvPr>
          <p:cNvSpPr>
            <a:spLocks noGrp="1"/>
          </p:cNvSpPr>
          <p:nvPr>
            <p:ph idx="1"/>
          </p:nvPr>
        </p:nvSpPr>
        <p:spPr>
          <a:xfrm>
            <a:off x="1251678" y="1620517"/>
            <a:ext cx="10178322" cy="4005075"/>
          </a:xfrm>
        </p:spPr>
        <p:txBody>
          <a:bodyPr>
            <a:normAutofit fontScale="92500" lnSpcReduction="20000"/>
          </a:bodyPr>
          <a:lstStyle/>
          <a:p>
            <a:pPr algn="l" fontAlgn="base"/>
            <a:r>
              <a:rPr lang="en-US" sz="2200" b="0" i="0" dirty="0">
                <a:solidFill>
                  <a:srgbClr val="000000"/>
                </a:solidFill>
                <a:effectLst/>
                <a:latin typeface="Arial" panose="020B0604020202020204" pitchFamily="34" charset="0"/>
                <a:cs typeface="Arial" panose="020B0604020202020204" pitchFamily="34" charset="0"/>
              </a:rPr>
              <a:t>The correct answer is True.</a:t>
            </a:r>
          </a:p>
          <a:p>
            <a:pPr marL="0" indent="0" algn="l" fontAlgn="base">
              <a:buNone/>
            </a:pPr>
            <a:endParaRPr lang="en-US" sz="2200" b="0" i="0" dirty="0">
              <a:solidFill>
                <a:srgbClr val="000000"/>
              </a:solidFill>
              <a:effectLst/>
              <a:latin typeface="Arial" panose="020B0604020202020204" pitchFamily="34" charset="0"/>
              <a:cs typeface="Arial" panose="020B0604020202020204" pitchFamily="34" charset="0"/>
            </a:endParaRPr>
          </a:p>
          <a:p>
            <a:pPr algn="l" fontAlgn="base"/>
            <a:r>
              <a:rPr lang="en-US" sz="2200" b="0" i="0" dirty="0">
                <a:solidFill>
                  <a:srgbClr val="000000"/>
                </a:solidFill>
                <a:effectLst/>
                <a:latin typeface="Arial" panose="020B0604020202020204" pitchFamily="34" charset="0"/>
                <a:cs typeface="Arial" panose="020B0604020202020204" pitchFamily="34" charset="0"/>
              </a:rPr>
              <a:t>George Washington's birthdate can be verified in several different sources which means it's common knowledge and you don't have to cite it.</a:t>
            </a:r>
          </a:p>
          <a:p>
            <a:pPr marL="0" indent="0">
              <a:buNone/>
            </a:pPr>
            <a:endParaRPr lang="en-US" sz="22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200" b="0" i="0" dirty="0">
                <a:solidFill>
                  <a:srgbClr val="333333"/>
                </a:solidFill>
                <a:effectLst/>
                <a:latin typeface="Arial" panose="020B0604020202020204" pitchFamily="34" charset="0"/>
                <a:cs typeface="Arial" panose="020B0604020202020204" pitchFamily="34" charset="0"/>
              </a:rPr>
              <a:t>When you are using "common knowledge," </a:t>
            </a:r>
            <a:r>
              <a:rPr lang="en-US" sz="2200" b="1" i="0" dirty="0">
                <a:solidFill>
                  <a:srgbClr val="333333"/>
                </a:solidFill>
                <a:effectLst/>
                <a:latin typeface="Arial" panose="020B0604020202020204" pitchFamily="34" charset="0"/>
                <a:cs typeface="Arial" panose="020B0604020202020204" pitchFamily="34" charset="0"/>
              </a:rPr>
              <a:t>things </a:t>
            </a:r>
            <a:r>
              <a:rPr lang="en-US" sz="2200" b="1" dirty="0">
                <a:solidFill>
                  <a:srgbClr val="333333"/>
                </a:solidFill>
                <a:latin typeface="Arial" panose="020B0604020202020204" pitchFamily="34" charset="0"/>
                <a:cs typeface="Arial" panose="020B0604020202020204" pitchFamily="34" charset="0"/>
              </a:rPr>
              <a:t>that do not need a citation are </a:t>
            </a:r>
            <a:r>
              <a:rPr lang="en-US" sz="2200" b="1" i="0" dirty="0">
                <a:solidFill>
                  <a:srgbClr val="000000"/>
                </a:solidFill>
                <a:effectLst/>
                <a:latin typeface="Arial" panose="020B0604020202020204" pitchFamily="34" charset="0"/>
                <a:cs typeface="Arial" panose="020B0604020202020204" pitchFamily="34" charset="0"/>
              </a:rPr>
              <a:t>common sayings and proverbs ("look before you leap") and historical dates, places, and events. </a:t>
            </a:r>
            <a:endParaRPr lang="en-US" sz="2200" b="1" i="0" dirty="0">
              <a:solidFill>
                <a:srgbClr val="333333"/>
              </a:solidFill>
              <a:effectLst/>
              <a:latin typeface="Arial" panose="020B0604020202020204" pitchFamily="34" charset="0"/>
              <a:cs typeface="Arial" panose="020B0604020202020204" pitchFamily="34" charset="0"/>
            </a:endParaRPr>
          </a:p>
          <a:p>
            <a:pPr algn="l" fontAlgn="base"/>
            <a:endParaRPr lang="en-US" sz="2200" b="0" i="0" dirty="0">
              <a:solidFill>
                <a:srgbClr val="000000"/>
              </a:solidFill>
              <a:effectLst/>
              <a:latin typeface="Arial" panose="020B0604020202020204" pitchFamily="34" charset="0"/>
              <a:cs typeface="Arial" panose="020B0604020202020204" pitchFamily="34" charset="0"/>
            </a:endParaRPr>
          </a:p>
          <a:p>
            <a:pPr algn="l" fontAlgn="base"/>
            <a:r>
              <a:rPr lang="en-US" sz="2200" dirty="0">
                <a:solidFill>
                  <a:srgbClr val="000000"/>
                </a:solidFill>
                <a:latin typeface="Arial" panose="020B0604020202020204" pitchFamily="34" charset="0"/>
                <a:cs typeface="Arial" panose="020B0604020202020204" pitchFamily="34" charset="0"/>
              </a:rPr>
              <a:t>For more information on “common knowledge”, visit the following link: </a:t>
            </a:r>
          </a:p>
          <a:p>
            <a:pPr lvl="1" fontAlgn="base"/>
            <a:r>
              <a:rPr lang="en-US" sz="2200" b="1" dirty="0">
                <a:solidFill>
                  <a:srgbClr val="8E6F3E"/>
                </a:solidFill>
                <a:latin typeface="Arial" panose="020B0604020202020204" pitchFamily="34" charset="0"/>
                <a:cs typeface="Arial" panose="020B0604020202020204" pitchFamily="34" charset="0"/>
                <a:hlinkClick r:id="rId2"/>
              </a:rPr>
              <a:t>What is ‘Common Knowledge’?</a:t>
            </a:r>
            <a:endParaRPr lang="en-US" sz="2200" b="1" i="0" dirty="0">
              <a:solidFill>
                <a:srgbClr val="8E6F3E"/>
              </a:solidFill>
              <a:effectLst/>
              <a:latin typeface="Arial" panose="020B0604020202020204" pitchFamily="34" charset="0"/>
              <a:cs typeface="Arial" panose="020B0604020202020204" pitchFamily="34" charset="0"/>
            </a:endParaRPr>
          </a:p>
          <a:p>
            <a:pPr marL="0" indent="0" algn="l" fontAlgn="base">
              <a:buNone/>
            </a:pPr>
            <a:endParaRPr lang="en-US" b="0" i="0" dirty="0">
              <a:solidFill>
                <a:srgbClr val="000000"/>
              </a:solidFill>
              <a:effectLst/>
              <a:latin typeface="Source Sans Pro" panose="020B0503030403020204" pitchFamily="34" charset="0"/>
            </a:endParaRPr>
          </a:p>
        </p:txBody>
      </p:sp>
      <p:sp>
        <p:nvSpPr>
          <p:cNvPr id="7" name="Rectangle 6">
            <a:hlinkClick r:id="" action="ppaction://hlinkshowjump?jump=nextslide">
              <a:snd r:embed="rId3" name="applause.wav"/>
            </a:hlinkClick>
            <a:extLst>
              <a:ext uri="{FF2B5EF4-FFF2-40B4-BE49-F238E27FC236}">
                <a16:creationId xmlns:a16="http://schemas.microsoft.com/office/drawing/2014/main" id="{6A592D4D-C7C9-0047-86FB-0DFB270E9CCF}"/>
              </a:ext>
            </a:extLst>
          </p:cNvPr>
          <p:cNvSpPr/>
          <p:nvPr/>
        </p:nvSpPr>
        <p:spPr>
          <a:xfrm>
            <a:off x="8517467" y="5879592"/>
            <a:ext cx="30993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Congratulations! </a:t>
            </a:r>
          </a:p>
        </p:txBody>
      </p:sp>
      <p:sp>
        <p:nvSpPr>
          <p:cNvPr id="8" name="Left Arrow 7">
            <a:hlinkClick r:id="" action="ppaction://hlinkshowjump?jump=previousslide">
              <a:snd r:embed="rId4" name="click.wav"/>
            </a:hlinkClick>
            <a:extLst>
              <a:ext uri="{FF2B5EF4-FFF2-40B4-BE49-F238E27FC236}">
                <a16:creationId xmlns:a16="http://schemas.microsoft.com/office/drawing/2014/main" id="{A0FFD71A-A6C8-9247-9228-47E05A0BEA78}"/>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lose">
            <a:extLst>
              <a:ext uri="{FF2B5EF4-FFF2-40B4-BE49-F238E27FC236}">
                <a16:creationId xmlns:a16="http://schemas.microsoft.com/office/drawing/2014/main" id="{27C7AFC2-7517-1A44-ADAA-ACB92C6DA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534" y="382385"/>
            <a:ext cx="914400" cy="914400"/>
          </a:xfrm>
          <a:prstGeom prst="rect">
            <a:avLst/>
          </a:prstGeom>
        </p:spPr>
      </p:pic>
      <p:sp>
        <p:nvSpPr>
          <p:cNvPr id="10" name="Right Arrow 9">
            <a:extLst>
              <a:ext uri="{FF2B5EF4-FFF2-40B4-BE49-F238E27FC236}">
                <a16:creationId xmlns:a16="http://schemas.microsoft.com/office/drawing/2014/main" id="{3DA2C428-C421-F14D-9223-2D8ACA6B0104}"/>
              </a:ext>
            </a:extLst>
          </p:cNvPr>
          <p:cNvSpPr>
            <a:spLocks noChangeAspect="1"/>
          </p:cNvSpPr>
          <p:nvPr/>
        </p:nvSpPr>
        <p:spPr>
          <a:xfrm>
            <a:off x="1080237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761236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405-BEBB-AE4F-A545-B4DDC8430F6F}"/>
              </a:ext>
            </a:extLst>
          </p:cNvPr>
          <p:cNvSpPr>
            <a:spLocks noGrp="1"/>
          </p:cNvSpPr>
          <p:nvPr>
            <p:ph type="title"/>
          </p:nvPr>
        </p:nvSpPr>
        <p:spPr/>
        <p:txBody>
          <a:bodyPr>
            <a:normAutofit/>
          </a:bodyPr>
          <a:lstStyle/>
          <a:p>
            <a:r>
              <a:rPr lang="en-US" sz="4800" dirty="0">
                <a:solidFill>
                  <a:srgbClr val="0070C0"/>
                </a:solidFill>
              </a:rPr>
              <a:t>Congratulations! </a:t>
            </a:r>
          </a:p>
        </p:txBody>
      </p:sp>
      <p:sp>
        <p:nvSpPr>
          <p:cNvPr id="3" name="Content Placeholder 2">
            <a:extLst>
              <a:ext uri="{FF2B5EF4-FFF2-40B4-BE49-F238E27FC236}">
                <a16:creationId xmlns:a16="http://schemas.microsoft.com/office/drawing/2014/main" id="{BA7E05F8-B8AE-C949-B404-85BCDC00AD8E}"/>
              </a:ext>
            </a:extLst>
          </p:cNvPr>
          <p:cNvSpPr>
            <a:spLocks noGrp="1"/>
          </p:cNvSpPr>
          <p:nvPr>
            <p:ph idx="1"/>
          </p:nvPr>
        </p:nvSpPr>
        <p:spPr>
          <a:xfrm>
            <a:off x="1251678" y="1676401"/>
            <a:ext cx="10178322" cy="4203192"/>
          </a:xfrm>
        </p:spPr>
        <p:txBody>
          <a:bodyPr/>
          <a:lstStyle/>
          <a:p>
            <a:r>
              <a:rPr lang="en-US" dirty="0">
                <a:solidFill>
                  <a:schemeClr val="tx1"/>
                </a:solidFill>
                <a:latin typeface="Arial" panose="020B0604020202020204" pitchFamily="34" charset="0"/>
                <a:cs typeface="Arial" panose="020B0604020202020204" pitchFamily="34" charset="0"/>
              </a:rPr>
              <a:t>Great job on completing the Oxford High School Library Plagiarism Tutorial! </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 are one step closer to avoiding plagiarism!</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For questions, comments, or concerns, contact Amanda Osborne, OHS Librarian – </a:t>
            </a:r>
            <a:r>
              <a:rPr lang="en-US"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atosborne@oxfordsd.org</a:t>
            </a:r>
            <a:r>
              <a:rPr lang="en-US" dirty="0">
                <a:solidFill>
                  <a:schemeClr val="tx1"/>
                </a:solidFill>
                <a:latin typeface="Arial" panose="020B0604020202020204" pitchFamily="34" charset="0"/>
                <a:cs typeface="Arial" panose="020B0604020202020204" pitchFamily="34" charset="0"/>
              </a:rPr>
              <a:t>  </a:t>
            </a:r>
          </a:p>
        </p:txBody>
      </p:sp>
      <p:sp>
        <p:nvSpPr>
          <p:cNvPr id="4" name="Rectangle 3">
            <a:hlinkClick r:id="" action="ppaction://hlinkshowjump?jump=firstslide">
              <a:snd r:embed="rId3" name="click.wav"/>
            </a:hlinkClick>
            <a:extLst>
              <a:ext uri="{FF2B5EF4-FFF2-40B4-BE49-F238E27FC236}">
                <a16:creationId xmlns:a16="http://schemas.microsoft.com/office/drawing/2014/main" id="{827A5F5D-A011-8B4B-9413-2089DC5F2225}"/>
              </a:ext>
            </a:extLst>
          </p:cNvPr>
          <p:cNvSpPr/>
          <p:nvPr/>
        </p:nvSpPr>
        <p:spPr>
          <a:xfrm>
            <a:off x="8517467" y="5879592"/>
            <a:ext cx="3099343"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Return to Start </a:t>
            </a:r>
          </a:p>
        </p:txBody>
      </p:sp>
      <p:sp>
        <p:nvSpPr>
          <p:cNvPr id="5" name="Left Arrow 4">
            <a:hlinkClick r:id="" action="ppaction://hlinkshowjump?jump=previousslide">
              <a:snd r:embed="rId3" name="click.wav"/>
            </a:hlinkClick>
            <a:extLst>
              <a:ext uri="{FF2B5EF4-FFF2-40B4-BE49-F238E27FC236}">
                <a16:creationId xmlns:a16="http://schemas.microsoft.com/office/drawing/2014/main" id="{1A05D369-FB64-254E-A352-25B1F15D909C}"/>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69AF6D7F-39C8-9F4E-8CB0-10A2AE5B8BCD}"/>
              </a:ext>
            </a:extLst>
          </p:cNvPr>
          <p:cNvSpPr>
            <a:spLocks noChangeAspect="1"/>
          </p:cNvSpPr>
          <p:nvPr/>
        </p:nvSpPr>
        <p:spPr>
          <a:xfrm>
            <a:off x="10615565" y="6012897"/>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0" name="Graphic 9" descr="Diploma">
            <a:extLst>
              <a:ext uri="{FF2B5EF4-FFF2-40B4-BE49-F238E27FC236}">
                <a16:creationId xmlns:a16="http://schemas.microsoft.com/office/drawing/2014/main" id="{A6EE88D3-01D6-E44E-AF82-14D8D374FE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019295"/>
            <a:ext cx="914400" cy="914400"/>
          </a:xfrm>
          <a:prstGeom prst="rect">
            <a:avLst/>
          </a:prstGeom>
        </p:spPr>
      </p:pic>
      <p:pic>
        <p:nvPicPr>
          <p:cNvPr id="12" name="Graphic 11" descr="Ribbon">
            <a:extLst>
              <a:ext uri="{FF2B5EF4-FFF2-40B4-BE49-F238E27FC236}">
                <a16:creationId xmlns:a16="http://schemas.microsoft.com/office/drawing/2014/main" id="{6AF5A026-9540-E145-BEBF-2C7CD4AD13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8967" y="5073396"/>
            <a:ext cx="914400" cy="914400"/>
          </a:xfrm>
          <a:prstGeom prst="rect">
            <a:avLst/>
          </a:prstGeom>
        </p:spPr>
      </p:pic>
      <p:pic>
        <p:nvPicPr>
          <p:cNvPr id="16" name="Graphic 15" descr="Trophy">
            <a:extLst>
              <a:ext uri="{FF2B5EF4-FFF2-40B4-BE49-F238E27FC236}">
                <a16:creationId xmlns:a16="http://schemas.microsoft.com/office/drawing/2014/main" id="{A0883911-003B-B14A-B5DE-AC174BCB0E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1000" y="5073396"/>
            <a:ext cx="914400" cy="914400"/>
          </a:xfrm>
          <a:prstGeom prst="rect">
            <a:avLst/>
          </a:prstGeom>
        </p:spPr>
      </p:pic>
    </p:spTree>
    <p:extLst>
      <p:ext uri="{BB962C8B-B14F-4D97-AF65-F5344CB8AC3E}">
        <p14:creationId xmlns:p14="http://schemas.microsoft.com/office/powerpoint/2010/main" val="315702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6AB1-B02D-5B46-B51C-DF04DDC8248E}"/>
              </a:ext>
            </a:extLst>
          </p:cNvPr>
          <p:cNvSpPr>
            <a:spLocks noGrp="1"/>
          </p:cNvSpPr>
          <p:nvPr>
            <p:ph type="title"/>
          </p:nvPr>
        </p:nvSpPr>
        <p:spPr/>
        <p:txBody>
          <a:bodyPr>
            <a:normAutofit/>
          </a:bodyPr>
          <a:lstStyle/>
          <a:p>
            <a:r>
              <a:rPr lang="en-US" sz="4800" dirty="0">
                <a:solidFill>
                  <a:srgbClr val="0070C0"/>
                </a:solidFill>
              </a:rPr>
              <a:t>Formatting Entries </a:t>
            </a:r>
          </a:p>
        </p:txBody>
      </p:sp>
      <p:sp>
        <p:nvSpPr>
          <p:cNvPr id="3" name="Content Placeholder 2">
            <a:extLst>
              <a:ext uri="{FF2B5EF4-FFF2-40B4-BE49-F238E27FC236}">
                <a16:creationId xmlns:a16="http://schemas.microsoft.com/office/drawing/2014/main" id="{2ACE322A-BA2A-B845-A60A-EB661B88DA3E}"/>
              </a:ext>
            </a:extLst>
          </p:cNvPr>
          <p:cNvSpPr>
            <a:spLocks noGrp="1"/>
          </p:cNvSpPr>
          <p:nvPr>
            <p:ph idx="1"/>
          </p:nvPr>
        </p:nvSpPr>
        <p:spPr>
          <a:xfrm>
            <a:off x="1251678" y="1320801"/>
            <a:ext cx="10178322" cy="4792132"/>
          </a:xfrm>
        </p:spPr>
        <p:txBody>
          <a:bodyPr>
            <a:normAutofit/>
          </a:bodyPr>
          <a:lstStyle/>
          <a:p>
            <a:pPr algn="l" fontAlgn="base"/>
            <a:r>
              <a:rPr lang="en-US" sz="1600" dirty="0">
                <a:solidFill>
                  <a:srgbClr val="000000"/>
                </a:solidFill>
                <a:latin typeface="Arial" panose="020B0604020202020204" pitchFamily="34" charset="0"/>
                <a:cs typeface="Arial" panose="020B0604020202020204" pitchFamily="34" charset="0"/>
              </a:rPr>
              <a:t>O</a:t>
            </a:r>
            <a:r>
              <a:rPr lang="en-US" sz="1600" b="0" i="0" dirty="0">
                <a:solidFill>
                  <a:srgbClr val="000000"/>
                </a:solidFill>
                <a:effectLst/>
                <a:latin typeface="Arial" panose="020B0604020202020204" pitchFamily="34" charset="0"/>
                <a:cs typeface="Arial" panose="020B0604020202020204" pitchFamily="34" charset="0"/>
              </a:rPr>
              <a:t>n the </a:t>
            </a:r>
            <a:r>
              <a:rPr lang="en-US" sz="1600" b="1" i="0" dirty="0">
                <a:solidFill>
                  <a:srgbClr val="000000"/>
                </a:solidFill>
                <a:effectLst/>
                <a:latin typeface="Arial" panose="020B0604020202020204" pitchFamily="34" charset="0"/>
                <a:cs typeface="Arial" panose="020B0604020202020204" pitchFamily="34" charset="0"/>
              </a:rPr>
              <a:t>Works Cited </a:t>
            </a:r>
            <a:r>
              <a:rPr lang="en-US" sz="1600" b="0" i="0" dirty="0">
                <a:solidFill>
                  <a:srgbClr val="000000"/>
                </a:solidFill>
                <a:effectLst/>
                <a:latin typeface="Arial" panose="020B0604020202020204" pitchFamily="34" charset="0"/>
                <a:cs typeface="Arial" panose="020B0604020202020204" pitchFamily="34" charset="0"/>
              </a:rPr>
              <a:t>page, citations for different types of sources are uniquely formatted . </a:t>
            </a:r>
            <a:endParaRPr lang="en-US" sz="1600" dirty="0">
              <a:solidFill>
                <a:srgbClr val="000000"/>
              </a:solidFill>
              <a:latin typeface="Arial" panose="020B0604020202020204" pitchFamily="34" charset="0"/>
              <a:cs typeface="Arial" panose="020B0604020202020204" pitchFamily="34" charset="0"/>
              <a:hlinkClick r:id="rId2"/>
            </a:endParaRPr>
          </a:p>
          <a:p>
            <a:pPr lvl="1" fontAlgn="base"/>
            <a:r>
              <a:rPr lang="en-US" sz="1600" dirty="0">
                <a:solidFill>
                  <a:srgbClr val="000000"/>
                </a:solidFill>
                <a:latin typeface="Arial" panose="020B0604020202020204" pitchFamily="34" charset="0"/>
                <a:cs typeface="Arial" panose="020B0604020202020204" pitchFamily="34" charset="0"/>
                <a:hlinkClick r:id="rId2"/>
              </a:rPr>
              <a:t>B</a:t>
            </a:r>
            <a:r>
              <a:rPr lang="en-US" sz="1600" b="0" i="0" dirty="0">
                <a:solidFill>
                  <a:srgbClr val="000000"/>
                </a:solidFill>
                <a:effectLst/>
                <a:latin typeface="Arial" panose="020B0604020202020204" pitchFamily="34" charset="0"/>
                <a:cs typeface="Arial" panose="020B0604020202020204" pitchFamily="34" charset="0"/>
                <a:hlinkClick r:id="rId2"/>
              </a:rPr>
              <a:t>ook</a:t>
            </a:r>
            <a:r>
              <a:rPr lang="en-US" sz="1600" b="0" i="0" dirty="0">
                <a:solidFill>
                  <a:srgbClr val="000000"/>
                </a:solidFill>
                <a:effectLst/>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a:p>
            <a:pPr lvl="1" fontAlgn="base"/>
            <a:r>
              <a:rPr lang="en-US" sz="1600" b="0" i="0" dirty="0">
                <a:solidFill>
                  <a:srgbClr val="000000"/>
                </a:solidFill>
                <a:effectLst/>
                <a:latin typeface="Arial" panose="020B0604020202020204" pitchFamily="34" charset="0"/>
                <a:cs typeface="Arial" panose="020B0604020202020204" pitchFamily="34" charset="0"/>
                <a:hlinkClick r:id="rId3"/>
              </a:rPr>
              <a:t>Periodicals (magazines, newspapers, scholarly articles)</a:t>
            </a:r>
            <a:endParaRPr lang="en-US" sz="1600" b="0" i="0" dirty="0">
              <a:solidFill>
                <a:srgbClr val="000000"/>
              </a:solidFill>
              <a:effectLst/>
              <a:latin typeface="Arial" panose="020B0604020202020204" pitchFamily="34" charset="0"/>
              <a:cs typeface="Arial" panose="020B0604020202020204" pitchFamily="34" charset="0"/>
            </a:endParaRPr>
          </a:p>
          <a:p>
            <a:pPr lvl="1" fontAlgn="base"/>
            <a:r>
              <a:rPr lang="en-US" sz="1600" dirty="0">
                <a:solidFill>
                  <a:srgbClr val="000000"/>
                </a:solidFill>
                <a:latin typeface="Arial" panose="020B0604020202020204" pitchFamily="34" charset="0"/>
                <a:cs typeface="Arial" panose="020B0604020202020204" pitchFamily="34" charset="0"/>
                <a:hlinkClick r:id="rId4"/>
              </a:rPr>
              <a:t>Electronic Sources (databases, e-books, w</a:t>
            </a:r>
            <a:r>
              <a:rPr lang="en-US" sz="1600" b="0" i="0" dirty="0">
                <a:solidFill>
                  <a:srgbClr val="000000"/>
                </a:solidFill>
                <a:effectLst/>
                <a:latin typeface="Arial" panose="020B0604020202020204" pitchFamily="34" charset="0"/>
                <a:cs typeface="Arial" panose="020B0604020202020204" pitchFamily="34" charset="0"/>
                <a:hlinkClick r:id="rId4"/>
              </a:rPr>
              <a:t>ebsites, online images, YouTube Video)</a:t>
            </a:r>
            <a:endParaRPr lang="en-US" sz="1600" b="0" i="0" dirty="0">
              <a:solidFill>
                <a:srgbClr val="000000"/>
              </a:solidFill>
              <a:effectLst/>
              <a:latin typeface="Arial" panose="020B0604020202020204" pitchFamily="34" charset="0"/>
              <a:cs typeface="Arial" panose="020B0604020202020204" pitchFamily="34" charset="0"/>
            </a:endParaRPr>
          </a:p>
          <a:p>
            <a:pPr lvl="1" fontAlgn="base"/>
            <a:r>
              <a:rPr lang="en-US" sz="1600" dirty="0">
                <a:solidFill>
                  <a:srgbClr val="000000"/>
                </a:solidFill>
                <a:latin typeface="Arial" panose="020B0604020202020204" pitchFamily="34" charset="0"/>
                <a:cs typeface="Arial" panose="020B0604020202020204" pitchFamily="34" charset="0"/>
                <a:hlinkClick r:id="rId5"/>
              </a:rPr>
              <a:t>Other Common Sources</a:t>
            </a:r>
            <a:endParaRPr lang="en-US" sz="1600" dirty="0">
              <a:latin typeface="Arial" panose="020B0604020202020204" pitchFamily="34" charset="0"/>
              <a:cs typeface="Arial" panose="020B0604020202020204" pitchFamily="34" charset="0"/>
            </a:endParaRPr>
          </a:p>
          <a:p>
            <a:endParaRPr lang="en-US" dirty="0"/>
          </a:p>
          <a:p>
            <a:endParaRPr lang="en-US" dirty="0"/>
          </a:p>
        </p:txBody>
      </p:sp>
      <p:sp>
        <p:nvSpPr>
          <p:cNvPr id="4" name="Left Arrow 3">
            <a:hlinkClick r:id="" action="ppaction://hlinkshowjump?jump=previousslide">
              <a:snd r:embed="rId6" name="click.wav"/>
            </a:hlinkClick>
            <a:extLst>
              <a:ext uri="{FF2B5EF4-FFF2-40B4-BE49-F238E27FC236}">
                <a16:creationId xmlns:a16="http://schemas.microsoft.com/office/drawing/2014/main" id="{2E856910-396E-AD4C-B31E-D6EB4A5316DB}"/>
              </a:ext>
            </a:extLst>
          </p:cNvPr>
          <p:cNvSpPr/>
          <p:nvPr/>
        </p:nvSpPr>
        <p:spPr>
          <a:xfrm>
            <a:off x="45545" y="5934835"/>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 action="ppaction://hlinkshowjump?jump=nextslide">
              <a:snd r:embed="rId6" name="click.wav"/>
            </a:hlinkClick>
            <a:extLst>
              <a:ext uri="{FF2B5EF4-FFF2-40B4-BE49-F238E27FC236}">
                <a16:creationId xmlns:a16="http://schemas.microsoft.com/office/drawing/2014/main" id="{8D87C3F1-0EF3-6246-ACF3-86EF46C5379D}"/>
              </a:ext>
            </a:extLst>
          </p:cNvPr>
          <p:cNvSpPr/>
          <p:nvPr/>
        </p:nvSpPr>
        <p:spPr>
          <a:xfrm>
            <a:off x="7857067" y="6036707"/>
            <a:ext cx="3996266"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Common Knowledge</a:t>
            </a:r>
          </a:p>
        </p:txBody>
      </p:sp>
      <p:pic>
        <p:nvPicPr>
          <p:cNvPr id="9" name="Picture 8">
            <a:extLst>
              <a:ext uri="{FF2B5EF4-FFF2-40B4-BE49-F238E27FC236}">
                <a16:creationId xmlns:a16="http://schemas.microsoft.com/office/drawing/2014/main" id="{A16CD234-3D82-D042-B89E-D58EA31B9D97}"/>
              </a:ext>
            </a:extLst>
          </p:cNvPr>
          <p:cNvPicPr>
            <a:picLocks noChangeAspect="1"/>
          </p:cNvPicPr>
          <p:nvPr/>
        </p:nvPicPr>
        <p:blipFill>
          <a:blip r:embed="rId7"/>
          <a:stretch>
            <a:fillRect/>
          </a:stretch>
        </p:blipFill>
        <p:spPr>
          <a:xfrm>
            <a:off x="1388773" y="3338646"/>
            <a:ext cx="6468294" cy="2856830"/>
          </a:xfrm>
          <a:prstGeom prst="rect">
            <a:avLst/>
          </a:prstGeom>
        </p:spPr>
      </p:pic>
      <p:sp>
        <p:nvSpPr>
          <p:cNvPr id="11" name="Right Arrow 10">
            <a:extLst>
              <a:ext uri="{FF2B5EF4-FFF2-40B4-BE49-F238E27FC236}">
                <a16:creationId xmlns:a16="http://schemas.microsoft.com/office/drawing/2014/main" id="{CBE1BE36-852E-C64A-98DC-C6BC54F16B87}"/>
              </a:ext>
            </a:extLst>
          </p:cNvPr>
          <p:cNvSpPr>
            <a:spLocks noChangeAspect="1"/>
          </p:cNvSpPr>
          <p:nvPr/>
        </p:nvSpPr>
        <p:spPr>
          <a:xfrm>
            <a:off x="10940322" y="6195476"/>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40460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EF01-1FE8-7F4A-B224-96C2C75F4C7F}"/>
              </a:ext>
            </a:extLst>
          </p:cNvPr>
          <p:cNvSpPr>
            <a:spLocks noGrp="1"/>
          </p:cNvSpPr>
          <p:nvPr>
            <p:ph type="title"/>
          </p:nvPr>
        </p:nvSpPr>
        <p:spPr/>
        <p:txBody>
          <a:bodyPr>
            <a:normAutofit/>
          </a:bodyPr>
          <a:lstStyle/>
          <a:p>
            <a:r>
              <a:rPr lang="en-US" sz="4800" dirty="0">
                <a:solidFill>
                  <a:srgbClr val="0070C0"/>
                </a:solidFill>
              </a:rPr>
              <a:t> What is Common Knowledge?</a:t>
            </a:r>
          </a:p>
        </p:txBody>
      </p:sp>
      <p:sp>
        <p:nvSpPr>
          <p:cNvPr id="6" name="Content Placeholder 5">
            <a:extLst>
              <a:ext uri="{FF2B5EF4-FFF2-40B4-BE49-F238E27FC236}">
                <a16:creationId xmlns:a16="http://schemas.microsoft.com/office/drawing/2014/main" id="{10D8ACAC-DB08-3741-B9A8-09D38C096796}"/>
              </a:ext>
            </a:extLst>
          </p:cNvPr>
          <p:cNvSpPr>
            <a:spLocks noGrp="1"/>
          </p:cNvSpPr>
          <p:nvPr>
            <p:ph idx="1"/>
          </p:nvPr>
        </p:nvSpPr>
        <p:spPr>
          <a:xfrm>
            <a:off x="1251678" y="1490133"/>
            <a:ext cx="10178322" cy="4389459"/>
          </a:xfrm>
        </p:spPr>
        <p:txBody>
          <a:bodyPr>
            <a:normAutofit/>
          </a:bodyPr>
          <a:lstStyle/>
          <a:p>
            <a:pPr algn="l" fontAlgn="base"/>
            <a:r>
              <a:rPr lang="en-US" sz="1600" b="1" i="0" dirty="0">
                <a:solidFill>
                  <a:srgbClr val="000000"/>
                </a:solidFill>
                <a:effectLst/>
                <a:latin typeface="Arial" panose="020B0604020202020204" pitchFamily="34" charset="0"/>
                <a:cs typeface="Arial" panose="020B0604020202020204" pitchFamily="34" charset="0"/>
              </a:rPr>
              <a:t>Common knowledge</a:t>
            </a:r>
            <a:r>
              <a:rPr lang="en-US" sz="1600" b="0" i="0" dirty="0">
                <a:solidFill>
                  <a:srgbClr val="000000"/>
                </a:solidFill>
                <a:effectLst/>
                <a:latin typeface="Arial" panose="020B0604020202020204" pitchFamily="34" charset="0"/>
                <a:cs typeface="Arial" panose="020B0604020202020204" pitchFamily="34" charset="0"/>
              </a:rPr>
              <a:t> needs no internal citation in a paper. Common knowledge includes information that is considered a well-established fact verifiable in five or more sources. It also includes common sayings and proverbs ("look before you leap") and historical dates, places, and events.</a:t>
            </a:r>
          </a:p>
          <a:p>
            <a:pPr marL="0" indent="0" algn="l" fontAlgn="base">
              <a:buNone/>
            </a:pPr>
            <a:endParaRPr lang="en-US" sz="1600" b="0" i="0" dirty="0">
              <a:solidFill>
                <a:srgbClr val="000000"/>
              </a:solidFill>
              <a:effectLst/>
              <a:latin typeface="Arial" panose="020B0604020202020204" pitchFamily="34" charset="0"/>
              <a:cs typeface="Arial" panose="020B0604020202020204" pitchFamily="34" charset="0"/>
            </a:endParaRPr>
          </a:p>
          <a:p>
            <a:pPr algn="l" fontAlgn="base"/>
            <a:r>
              <a:rPr lang="en-US" sz="1600" b="1" i="0" dirty="0">
                <a:solidFill>
                  <a:srgbClr val="000000"/>
                </a:solidFill>
                <a:effectLst/>
                <a:latin typeface="Arial" panose="020B0604020202020204" pitchFamily="34" charset="0"/>
                <a:cs typeface="Arial" panose="020B0604020202020204" pitchFamily="34" charset="0"/>
              </a:rPr>
              <a:t>An example of common knowledge needing no citation</a:t>
            </a:r>
            <a:r>
              <a:rPr lang="en-US" sz="1600" b="0" i="0" dirty="0">
                <a:solidFill>
                  <a:srgbClr val="000000"/>
                </a:solidFill>
                <a:effectLst/>
                <a:latin typeface="Arial" panose="020B0604020202020204" pitchFamily="34" charset="0"/>
                <a:cs typeface="Arial" panose="020B0604020202020204" pitchFamily="34" charset="0"/>
              </a:rPr>
              <a:t>: </a:t>
            </a:r>
            <a:r>
              <a:rPr lang="en-US" sz="1600" b="0" i="0" dirty="0">
                <a:solidFill>
                  <a:srgbClr val="000000"/>
                </a:solidFill>
                <a:effectLst/>
                <a:highlight>
                  <a:srgbClr val="FFFF00"/>
                </a:highlight>
                <a:latin typeface="Arial" panose="020B0604020202020204" pitchFamily="34" charset="0"/>
                <a:cs typeface="Arial" panose="020B0604020202020204" pitchFamily="34" charset="0"/>
              </a:rPr>
              <a:t>The English Renaissance took place in 1448-1605. </a:t>
            </a:r>
            <a:br>
              <a:rPr lang="en-US" sz="1600" dirty="0">
                <a:highlight>
                  <a:srgbClr val="FFFF00"/>
                </a:highlight>
                <a:latin typeface="Arial" panose="020B0604020202020204" pitchFamily="34" charset="0"/>
                <a:cs typeface="Arial" panose="020B0604020202020204" pitchFamily="34" charset="0"/>
              </a:rPr>
            </a:br>
            <a:endParaRPr lang="en-US" sz="1600" dirty="0">
              <a:highlight>
                <a:srgbClr val="FFFF00"/>
              </a:highlight>
              <a:latin typeface="Arial" panose="020B0604020202020204" pitchFamily="34" charset="0"/>
              <a:cs typeface="Arial" panose="020B0604020202020204" pitchFamily="34" charset="0"/>
            </a:endParaRPr>
          </a:p>
          <a:p>
            <a:pPr algn="l" fontAlgn="base"/>
            <a:endParaRPr lang="en-US" sz="1600" dirty="0">
              <a:latin typeface="Arial" panose="020B0604020202020204" pitchFamily="34" charset="0"/>
              <a:cs typeface="Arial" panose="020B0604020202020204" pitchFamily="34" charset="0"/>
            </a:endParaRPr>
          </a:p>
        </p:txBody>
      </p:sp>
      <p:sp>
        <p:nvSpPr>
          <p:cNvPr id="8" name="Rectangle 7">
            <a:hlinkClick r:id="" action="ppaction://hlinkshowjump?jump=nextslide">
              <a:snd r:embed="rId2" name="click.wav"/>
            </a:hlinkClick>
            <a:extLst>
              <a:ext uri="{FF2B5EF4-FFF2-40B4-BE49-F238E27FC236}">
                <a16:creationId xmlns:a16="http://schemas.microsoft.com/office/drawing/2014/main" id="{9E123EA1-C570-F942-8ABC-973A6F8EA45F}"/>
              </a:ext>
            </a:extLst>
          </p:cNvPr>
          <p:cNvSpPr/>
          <p:nvPr/>
        </p:nvSpPr>
        <p:spPr>
          <a:xfrm>
            <a:off x="8064315" y="5879592"/>
            <a:ext cx="3552496" cy="725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Unique Phrases </a:t>
            </a:r>
          </a:p>
        </p:txBody>
      </p:sp>
      <p:sp>
        <p:nvSpPr>
          <p:cNvPr id="9" name="Left Arrow 8">
            <a:hlinkClick r:id="" action="ppaction://hlinkshowjump?jump=previousslide">
              <a:snd r:embed="rId2" name="click.wav"/>
            </a:hlinkClick>
            <a:extLst>
              <a:ext uri="{FF2B5EF4-FFF2-40B4-BE49-F238E27FC236}">
                <a16:creationId xmlns:a16="http://schemas.microsoft.com/office/drawing/2014/main" id="{21341354-0ACC-E642-BE51-CD5EA2F48796}"/>
              </a:ext>
            </a:extLst>
          </p:cNvPr>
          <p:cNvSpPr/>
          <p:nvPr/>
        </p:nvSpPr>
        <p:spPr>
          <a:xfrm>
            <a:off x="66182" y="6012897"/>
            <a:ext cx="609600" cy="72594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338FBA1D-FAFC-6C4F-A8AE-C9097D2F3369}"/>
              </a:ext>
            </a:extLst>
          </p:cNvPr>
          <p:cNvSpPr>
            <a:spLocks noChangeAspect="1"/>
          </p:cNvSpPr>
          <p:nvPr/>
        </p:nvSpPr>
        <p:spPr>
          <a:xfrm>
            <a:off x="10615565" y="6021660"/>
            <a:ext cx="8144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013179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
  <TotalTime>23630</TotalTime>
  <Words>4773</Words>
  <Application>Microsoft Macintosh PowerPoint</Application>
  <PresentationFormat>Widescreen</PresentationFormat>
  <Paragraphs>448</Paragraphs>
  <Slides>73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acumin-pro-condensed</vt:lpstr>
      <vt:lpstr>Arial</vt:lpstr>
      <vt:lpstr>Gill Sans MT</vt:lpstr>
      <vt:lpstr>Impact</vt:lpstr>
      <vt:lpstr>inherit</vt:lpstr>
      <vt:lpstr>Manrope</vt:lpstr>
      <vt:lpstr>Source Sans Pro</vt:lpstr>
      <vt:lpstr>Badge</vt:lpstr>
      <vt:lpstr>plagiarism tutorial </vt:lpstr>
      <vt:lpstr>Welcome! </vt:lpstr>
      <vt:lpstr>What is plagiarism?</vt:lpstr>
      <vt:lpstr>More about plagiarism</vt:lpstr>
      <vt:lpstr>In-text citations</vt:lpstr>
      <vt:lpstr>Works Cited Page </vt:lpstr>
      <vt:lpstr>PowerPoint Presentation</vt:lpstr>
      <vt:lpstr>Formatting Entries </vt:lpstr>
      <vt:lpstr> What is Common Knowledge?</vt:lpstr>
      <vt:lpstr>What is a unique phrase?</vt:lpstr>
      <vt:lpstr>How to Avoid Plagiarism: Quoting </vt:lpstr>
      <vt:lpstr>Quoting example #1</vt:lpstr>
      <vt:lpstr>Quoting example #2</vt:lpstr>
      <vt:lpstr>Acceptable or Plagiarism?  Quiz #1 </vt:lpstr>
      <vt:lpstr>Example #1</vt:lpstr>
      <vt:lpstr>Acceptable </vt:lpstr>
      <vt:lpstr>Plagiarism</vt:lpstr>
      <vt:lpstr>Example #2</vt:lpstr>
      <vt:lpstr>Acceptable </vt:lpstr>
      <vt:lpstr>Plagiarism</vt:lpstr>
      <vt:lpstr>Example #3</vt:lpstr>
      <vt:lpstr>Acceptable </vt:lpstr>
      <vt:lpstr>Plagiarism</vt:lpstr>
      <vt:lpstr>Block Quotes (long quotes)</vt:lpstr>
      <vt:lpstr>Block Quote Examples</vt:lpstr>
      <vt:lpstr>How to Avoid Plagiarism: Paraphrasing and Summarizing  </vt:lpstr>
      <vt:lpstr>Paraphrasing and Summarizing Example</vt:lpstr>
      <vt:lpstr>Plagiarism of source?</vt:lpstr>
      <vt:lpstr>Proper paraphrase of source</vt:lpstr>
      <vt:lpstr>Proper summary of source</vt:lpstr>
      <vt:lpstr>Acceptable or Plagiarism?  Quiz #2 </vt:lpstr>
      <vt:lpstr>Example #1</vt:lpstr>
      <vt:lpstr>Acceptable </vt:lpstr>
      <vt:lpstr>Plagiarism</vt:lpstr>
      <vt:lpstr>Example #2</vt:lpstr>
      <vt:lpstr>Acceptable </vt:lpstr>
      <vt:lpstr>Plagiarism</vt:lpstr>
      <vt:lpstr>Example #3</vt:lpstr>
      <vt:lpstr>Acceptable </vt:lpstr>
      <vt:lpstr>Plagiarism</vt:lpstr>
      <vt:lpstr>Suggestions for Note-taking to avoid plagiarism   </vt:lpstr>
      <vt:lpstr>Plagiarism Re-Cap</vt:lpstr>
      <vt:lpstr>Test Your Knowledge Question #1 </vt:lpstr>
      <vt:lpstr>True </vt:lpstr>
      <vt:lpstr>false </vt:lpstr>
      <vt:lpstr>Test Your Knowledge  Question #2</vt:lpstr>
      <vt:lpstr>True </vt:lpstr>
      <vt:lpstr>false </vt:lpstr>
      <vt:lpstr>Test Your Knowledge  Question #3</vt:lpstr>
      <vt:lpstr>True </vt:lpstr>
      <vt:lpstr>false </vt:lpstr>
      <vt:lpstr>Test Your Knowledge  Question #4</vt:lpstr>
      <vt:lpstr>True </vt:lpstr>
      <vt:lpstr>false </vt:lpstr>
      <vt:lpstr>Test Your Knowledge  Question #5</vt:lpstr>
      <vt:lpstr>True </vt:lpstr>
      <vt:lpstr>false </vt:lpstr>
      <vt:lpstr>Test Your Knowledge  Question #6</vt:lpstr>
      <vt:lpstr>True </vt:lpstr>
      <vt:lpstr>false </vt:lpstr>
      <vt:lpstr>Test Your Knowledge  Question #7</vt:lpstr>
      <vt:lpstr>True </vt:lpstr>
      <vt:lpstr>false </vt:lpstr>
      <vt:lpstr>Test Your Knowledge  Question #8</vt:lpstr>
      <vt:lpstr>True </vt:lpstr>
      <vt:lpstr>false </vt:lpstr>
      <vt:lpstr>Test Your Knowledge  Question #9</vt:lpstr>
      <vt:lpstr>True </vt:lpstr>
      <vt:lpstr>false </vt:lpstr>
      <vt:lpstr>Test Your Knowledge  Question #10</vt:lpstr>
      <vt:lpstr>True </vt:lpstr>
      <vt:lpstr>false </vt:lpstr>
      <vt:lpstr>Congratulations!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tutorial </dc:title>
  <dc:creator>Amanda Osborne</dc:creator>
  <cp:lastModifiedBy>Amanda Osborne</cp:lastModifiedBy>
  <cp:revision>22</cp:revision>
  <dcterms:created xsi:type="dcterms:W3CDTF">2022-09-07T23:24:15Z</dcterms:created>
  <dcterms:modified xsi:type="dcterms:W3CDTF">2022-09-27T02:12:24Z</dcterms:modified>
</cp:coreProperties>
</file>